
<file path=[Content_Types].xml><?xml version="1.0" encoding="utf-8"?>
<Types xmlns="http://schemas.openxmlformats.org/package/2006/content-types">
  <Default Extension="png" ContentType="image/png"/>
  <Default Extension="MOV" ContentType="vide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81" r:id="rId5"/>
    <p:sldId id="277" r:id="rId6"/>
    <p:sldId id="282" r:id="rId7"/>
    <p:sldId id="266" r:id="rId8"/>
    <p:sldId id="261" r:id="rId9"/>
    <p:sldId id="262" r:id="rId10"/>
    <p:sldId id="272" r:id="rId11"/>
    <p:sldId id="264" r:id="rId12"/>
    <p:sldId id="270" r:id="rId13"/>
    <p:sldId id="276" r:id="rId14"/>
    <p:sldId id="267" r:id="rId15"/>
    <p:sldId id="269" r:id="rId16"/>
    <p:sldId id="268" r:id="rId17"/>
    <p:sldId id="265" r:id="rId18"/>
    <p:sldId id="275" r:id="rId19"/>
    <p:sldId id="271"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00" autoAdjust="0"/>
  </p:normalViewPr>
  <p:slideViewPr>
    <p:cSldViewPr>
      <p:cViewPr varScale="1">
        <p:scale>
          <a:sx n="62" d="100"/>
          <a:sy n="62" d="100"/>
        </p:scale>
        <p:origin x="-137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B7334E-AF4F-4607-B205-64891D6C4244}"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BDDCF0BE-6588-46D3-8C24-E8C58D76FF84}">
      <dgm:prSet phldrT="[Text]" custT="1"/>
      <dgm:spPr/>
      <dgm:t>
        <a:bodyPr/>
        <a:lstStyle/>
        <a:p>
          <a:endParaRPr lang="en-US" sz="1800" dirty="0"/>
        </a:p>
      </dgm:t>
    </dgm:pt>
    <dgm:pt modelId="{7B506A6B-B95A-4EA3-895E-00DD2F7BED01}" type="parTrans" cxnId="{4229CC57-4EDC-4167-8B6B-B76A21CC50F0}">
      <dgm:prSet/>
      <dgm:spPr/>
      <dgm:t>
        <a:bodyPr/>
        <a:lstStyle/>
        <a:p>
          <a:endParaRPr lang="en-US" sz="2000"/>
        </a:p>
      </dgm:t>
    </dgm:pt>
    <dgm:pt modelId="{732372E9-0C6A-4D16-8C7D-06EF2967E8AA}" type="sibTrans" cxnId="{4229CC57-4EDC-4167-8B6B-B76A21CC50F0}">
      <dgm:prSet/>
      <dgm:spPr/>
      <dgm:t>
        <a:bodyPr/>
        <a:lstStyle/>
        <a:p>
          <a:endParaRPr lang="en-US" sz="2000"/>
        </a:p>
      </dgm:t>
    </dgm:pt>
    <dgm:pt modelId="{2590DB81-2579-45D1-9311-7E3BE4C81CBF}">
      <dgm:prSet phldrT="[Text]" custT="1"/>
      <dgm:spPr/>
      <dgm:t>
        <a:bodyPr/>
        <a:lstStyle/>
        <a:p>
          <a:endParaRPr lang="en-US" sz="2400" dirty="0"/>
        </a:p>
      </dgm:t>
    </dgm:pt>
    <dgm:pt modelId="{9D9A78F5-0922-4FC9-AEB0-B1368DB18053}" type="parTrans" cxnId="{17FD62FB-6049-4051-8B2D-D43092053E60}">
      <dgm:prSet/>
      <dgm:spPr/>
      <dgm:t>
        <a:bodyPr/>
        <a:lstStyle/>
        <a:p>
          <a:endParaRPr lang="en-US" sz="2000"/>
        </a:p>
      </dgm:t>
    </dgm:pt>
    <dgm:pt modelId="{F168CDB7-231E-453C-9F63-E808E5CAF93E}" type="sibTrans" cxnId="{17FD62FB-6049-4051-8B2D-D43092053E60}">
      <dgm:prSet/>
      <dgm:spPr/>
      <dgm:t>
        <a:bodyPr/>
        <a:lstStyle/>
        <a:p>
          <a:endParaRPr lang="en-US" sz="2000"/>
        </a:p>
      </dgm:t>
    </dgm:pt>
    <dgm:pt modelId="{B7574248-62D1-4358-A960-1DE04CFEF802}">
      <dgm:prSet phldrT="[Text]" custT="1"/>
      <dgm:spPr/>
      <dgm:t>
        <a:bodyPr/>
        <a:lstStyle/>
        <a:p>
          <a:endParaRPr lang="en-US" sz="2400" dirty="0"/>
        </a:p>
      </dgm:t>
    </dgm:pt>
    <dgm:pt modelId="{A2F46352-E958-4141-87A4-65738E5BBB9A}" type="parTrans" cxnId="{45673AA0-CBC3-4D08-9A4C-16C166538FDA}">
      <dgm:prSet/>
      <dgm:spPr/>
      <dgm:t>
        <a:bodyPr/>
        <a:lstStyle/>
        <a:p>
          <a:endParaRPr lang="en-US" sz="2000"/>
        </a:p>
      </dgm:t>
    </dgm:pt>
    <dgm:pt modelId="{25A37F06-0E5E-4B97-80E2-AF08935BC0F9}" type="sibTrans" cxnId="{45673AA0-CBC3-4D08-9A4C-16C166538FDA}">
      <dgm:prSet/>
      <dgm:spPr/>
      <dgm:t>
        <a:bodyPr/>
        <a:lstStyle/>
        <a:p>
          <a:endParaRPr lang="en-US" sz="2000"/>
        </a:p>
      </dgm:t>
    </dgm:pt>
    <dgm:pt modelId="{132D16AD-7582-4885-9B08-9C752C1DCF81}">
      <dgm:prSet phldrT="[Text]" custT="1"/>
      <dgm:spPr/>
      <dgm:t>
        <a:bodyPr/>
        <a:lstStyle/>
        <a:p>
          <a:endParaRPr lang="en-US" sz="2400" dirty="0"/>
        </a:p>
      </dgm:t>
    </dgm:pt>
    <dgm:pt modelId="{75443EB1-D5B6-4381-8F49-CE1A9E55F6C9}" type="parTrans" cxnId="{9D9D6A37-100B-47C9-A861-5B97EB478460}">
      <dgm:prSet/>
      <dgm:spPr/>
      <dgm:t>
        <a:bodyPr/>
        <a:lstStyle/>
        <a:p>
          <a:endParaRPr lang="en-US" sz="2000"/>
        </a:p>
      </dgm:t>
    </dgm:pt>
    <dgm:pt modelId="{E215C1F5-2650-48FF-91F7-4048E941B60F}" type="sibTrans" cxnId="{9D9D6A37-100B-47C9-A861-5B97EB478460}">
      <dgm:prSet/>
      <dgm:spPr/>
      <dgm:t>
        <a:bodyPr/>
        <a:lstStyle/>
        <a:p>
          <a:endParaRPr lang="en-US" sz="2000"/>
        </a:p>
      </dgm:t>
    </dgm:pt>
    <dgm:pt modelId="{720B4B11-9CF7-459E-A612-2A5AA5FF9F00}" type="pres">
      <dgm:prSet presAssocID="{56B7334E-AF4F-4607-B205-64891D6C4244}" presName="diagram" presStyleCnt="0">
        <dgm:presLayoutVars>
          <dgm:dir/>
          <dgm:resizeHandles val="exact"/>
        </dgm:presLayoutVars>
      </dgm:prSet>
      <dgm:spPr/>
      <dgm:t>
        <a:bodyPr/>
        <a:lstStyle/>
        <a:p>
          <a:endParaRPr lang="en-US"/>
        </a:p>
      </dgm:t>
    </dgm:pt>
    <dgm:pt modelId="{CF854E3B-3533-4487-B5CF-51776986A120}" type="pres">
      <dgm:prSet presAssocID="{BDDCF0BE-6588-46D3-8C24-E8C58D76FF84}" presName="node" presStyleLbl="node1" presStyleIdx="0" presStyleCnt="4" custScaleY="128393">
        <dgm:presLayoutVars>
          <dgm:bulletEnabled val="1"/>
        </dgm:presLayoutVars>
      </dgm:prSet>
      <dgm:spPr/>
      <dgm:t>
        <a:bodyPr/>
        <a:lstStyle/>
        <a:p>
          <a:endParaRPr lang="en-US"/>
        </a:p>
      </dgm:t>
    </dgm:pt>
    <dgm:pt modelId="{CD045D6F-8777-4486-BE20-97AB4F694ACD}" type="pres">
      <dgm:prSet presAssocID="{732372E9-0C6A-4D16-8C7D-06EF2967E8AA}" presName="sibTrans" presStyleCnt="0"/>
      <dgm:spPr/>
    </dgm:pt>
    <dgm:pt modelId="{E03655A6-A089-4CD3-B53B-724711CDAED5}" type="pres">
      <dgm:prSet presAssocID="{2590DB81-2579-45D1-9311-7E3BE4C81CBF}" presName="node" presStyleLbl="node1" presStyleIdx="1" presStyleCnt="4" custScaleY="128393" custLinFactNeighborX="-3250" custLinFactNeighborY="-419">
        <dgm:presLayoutVars>
          <dgm:bulletEnabled val="1"/>
        </dgm:presLayoutVars>
      </dgm:prSet>
      <dgm:spPr/>
      <dgm:t>
        <a:bodyPr/>
        <a:lstStyle/>
        <a:p>
          <a:endParaRPr lang="en-US"/>
        </a:p>
      </dgm:t>
    </dgm:pt>
    <dgm:pt modelId="{493D27F1-F778-4C8B-B501-1B8390A462B1}" type="pres">
      <dgm:prSet presAssocID="{F168CDB7-231E-453C-9F63-E808E5CAF93E}" presName="sibTrans" presStyleCnt="0"/>
      <dgm:spPr/>
    </dgm:pt>
    <dgm:pt modelId="{8ECA2173-7890-4C5F-B7E4-9B4706DA887A}" type="pres">
      <dgm:prSet presAssocID="{B7574248-62D1-4358-A960-1DE04CFEF802}" presName="node" presStyleLbl="node1" presStyleIdx="2" presStyleCnt="4" custScaleY="128393" custLinFactNeighborY="-14169">
        <dgm:presLayoutVars>
          <dgm:bulletEnabled val="1"/>
        </dgm:presLayoutVars>
      </dgm:prSet>
      <dgm:spPr/>
      <dgm:t>
        <a:bodyPr/>
        <a:lstStyle/>
        <a:p>
          <a:endParaRPr lang="en-US"/>
        </a:p>
      </dgm:t>
    </dgm:pt>
    <dgm:pt modelId="{E448D204-F78F-438D-B627-82AD68112C19}" type="pres">
      <dgm:prSet presAssocID="{25A37F06-0E5E-4B97-80E2-AF08935BC0F9}" presName="sibTrans" presStyleCnt="0"/>
      <dgm:spPr/>
    </dgm:pt>
    <dgm:pt modelId="{A3EF19B9-327B-4446-BA66-FC3A44E28CAB}" type="pres">
      <dgm:prSet presAssocID="{132D16AD-7582-4885-9B08-9C752C1DCF81}" presName="node" presStyleLbl="node1" presStyleIdx="3" presStyleCnt="4" custScaleY="128393" custLinFactNeighborX="-3250" custLinFactNeighborY="-14168">
        <dgm:presLayoutVars>
          <dgm:bulletEnabled val="1"/>
        </dgm:presLayoutVars>
      </dgm:prSet>
      <dgm:spPr/>
      <dgm:t>
        <a:bodyPr/>
        <a:lstStyle/>
        <a:p>
          <a:endParaRPr lang="en-US"/>
        </a:p>
      </dgm:t>
    </dgm:pt>
  </dgm:ptLst>
  <dgm:cxnLst>
    <dgm:cxn modelId="{4CD8BD5C-E8B6-4E7C-B256-0A2E72D7B265}" type="presOf" srcId="{BDDCF0BE-6588-46D3-8C24-E8C58D76FF84}" destId="{CF854E3B-3533-4487-B5CF-51776986A120}" srcOrd="0" destOrd="0" presId="urn:microsoft.com/office/officeart/2005/8/layout/default"/>
    <dgm:cxn modelId="{9D9D6A37-100B-47C9-A861-5B97EB478460}" srcId="{56B7334E-AF4F-4607-B205-64891D6C4244}" destId="{132D16AD-7582-4885-9B08-9C752C1DCF81}" srcOrd="3" destOrd="0" parTransId="{75443EB1-D5B6-4381-8F49-CE1A9E55F6C9}" sibTransId="{E215C1F5-2650-48FF-91F7-4048E941B60F}"/>
    <dgm:cxn modelId="{E4311E73-0B11-4966-A8A0-5F6ACA34B33E}" type="presOf" srcId="{2590DB81-2579-45D1-9311-7E3BE4C81CBF}" destId="{E03655A6-A089-4CD3-B53B-724711CDAED5}" srcOrd="0" destOrd="0" presId="urn:microsoft.com/office/officeart/2005/8/layout/default"/>
    <dgm:cxn modelId="{57BB0B58-BAEA-496A-8B31-97FC0FB87ED1}" type="presOf" srcId="{132D16AD-7582-4885-9B08-9C752C1DCF81}" destId="{A3EF19B9-327B-4446-BA66-FC3A44E28CAB}" srcOrd="0" destOrd="0" presId="urn:microsoft.com/office/officeart/2005/8/layout/default"/>
    <dgm:cxn modelId="{7A03C723-FA49-488D-ACD9-55EF14824105}" type="presOf" srcId="{56B7334E-AF4F-4607-B205-64891D6C4244}" destId="{720B4B11-9CF7-459E-A612-2A5AA5FF9F00}" srcOrd="0" destOrd="0" presId="urn:microsoft.com/office/officeart/2005/8/layout/default"/>
    <dgm:cxn modelId="{2807C65C-9698-4E4C-8B51-732430B3A5B9}" type="presOf" srcId="{B7574248-62D1-4358-A960-1DE04CFEF802}" destId="{8ECA2173-7890-4C5F-B7E4-9B4706DA887A}" srcOrd="0" destOrd="0" presId="urn:microsoft.com/office/officeart/2005/8/layout/default"/>
    <dgm:cxn modelId="{4229CC57-4EDC-4167-8B6B-B76A21CC50F0}" srcId="{56B7334E-AF4F-4607-B205-64891D6C4244}" destId="{BDDCF0BE-6588-46D3-8C24-E8C58D76FF84}" srcOrd="0" destOrd="0" parTransId="{7B506A6B-B95A-4EA3-895E-00DD2F7BED01}" sibTransId="{732372E9-0C6A-4D16-8C7D-06EF2967E8AA}"/>
    <dgm:cxn modelId="{17FD62FB-6049-4051-8B2D-D43092053E60}" srcId="{56B7334E-AF4F-4607-B205-64891D6C4244}" destId="{2590DB81-2579-45D1-9311-7E3BE4C81CBF}" srcOrd="1" destOrd="0" parTransId="{9D9A78F5-0922-4FC9-AEB0-B1368DB18053}" sibTransId="{F168CDB7-231E-453C-9F63-E808E5CAF93E}"/>
    <dgm:cxn modelId="{45673AA0-CBC3-4D08-9A4C-16C166538FDA}" srcId="{56B7334E-AF4F-4607-B205-64891D6C4244}" destId="{B7574248-62D1-4358-A960-1DE04CFEF802}" srcOrd="2" destOrd="0" parTransId="{A2F46352-E958-4141-87A4-65738E5BBB9A}" sibTransId="{25A37F06-0E5E-4B97-80E2-AF08935BC0F9}"/>
    <dgm:cxn modelId="{E5F6E967-3F5E-4B8E-8746-7D2A724F7958}" type="presParOf" srcId="{720B4B11-9CF7-459E-A612-2A5AA5FF9F00}" destId="{CF854E3B-3533-4487-B5CF-51776986A120}" srcOrd="0" destOrd="0" presId="urn:microsoft.com/office/officeart/2005/8/layout/default"/>
    <dgm:cxn modelId="{D4A7E6F0-BE45-44B3-B9AF-4E4742489BDE}" type="presParOf" srcId="{720B4B11-9CF7-459E-A612-2A5AA5FF9F00}" destId="{CD045D6F-8777-4486-BE20-97AB4F694ACD}" srcOrd="1" destOrd="0" presId="urn:microsoft.com/office/officeart/2005/8/layout/default"/>
    <dgm:cxn modelId="{22192943-CC45-425E-A7F5-6D259D7E8BA8}" type="presParOf" srcId="{720B4B11-9CF7-459E-A612-2A5AA5FF9F00}" destId="{E03655A6-A089-4CD3-B53B-724711CDAED5}" srcOrd="2" destOrd="0" presId="urn:microsoft.com/office/officeart/2005/8/layout/default"/>
    <dgm:cxn modelId="{FD2FF4AC-F3C1-49E5-A72C-5A69B95E6E77}" type="presParOf" srcId="{720B4B11-9CF7-459E-A612-2A5AA5FF9F00}" destId="{493D27F1-F778-4C8B-B501-1B8390A462B1}" srcOrd="3" destOrd="0" presId="urn:microsoft.com/office/officeart/2005/8/layout/default"/>
    <dgm:cxn modelId="{0CF132EE-9D85-43CA-92D8-15F7499F76AE}" type="presParOf" srcId="{720B4B11-9CF7-459E-A612-2A5AA5FF9F00}" destId="{8ECA2173-7890-4C5F-B7E4-9B4706DA887A}" srcOrd="4" destOrd="0" presId="urn:microsoft.com/office/officeart/2005/8/layout/default"/>
    <dgm:cxn modelId="{6C30F9FB-9815-4977-887D-8416EE85B02D}" type="presParOf" srcId="{720B4B11-9CF7-459E-A612-2A5AA5FF9F00}" destId="{E448D204-F78F-438D-B627-82AD68112C19}" srcOrd="5" destOrd="0" presId="urn:microsoft.com/office/officeart/2005/8/layout/default"/>
    <dgm:cxn modelId="{69727C55-E940-4296-81AE-0C8B6BD52F09}" type="presParOf" srcId="{720B4B11-9CF7-459E-A612-2A5AA5FF9F00}" destId="{A3EF19B9-327B-4446-BA66-FC3A44E28CA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B7334E-AF4F-4607-B205-64891D6C4244}"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BDDCF0BE-6588-46D3-8C24-E8C58D76FF84}">
      <dgm:prSet phldrT="[Text]" custT="1"/>
      <dgm:spPr/>
      <dgm:t>
        <a:bodyPr/>
        <a:lstStyle/>
        <a:p>
          <a:r>
            <a:rPr lang="en-US" sz="1800" dirty="0" smtClean="0"/>
            <a:t>To help students become successful problem solvers, teachers must accept that students’ problem-solving abilities often develop slowly, thereby requiring long-term, sustained attention to making problem solving an integral part of the mathematics program. Moreover, teachers must develop a problem-solving culture in classroom to make problem solving a regular and consistent part of one’s classroom practice.</a:t>
          </a:r>
          <a:endParaRPr lang="en-US" sz="1800" dirty="0"/>
        </a:p>
      </dgm:t>
    </dgm:pt>
    <dgm:pt modelId="{7B506A6B-B95A-4EA3-895E-00DD2F7BED01}" type="parTrans" cxnId="{4229CC57-4EDC-4167-8B6B-B76A21CC50F0}">
      <dgm:prSet/>
      <dgm:spPr/>
      <dgm:t>
        <a:bodyPr/>
        <a:lstStyle/>
        <a:p>
          <a:endParaRPr lang="en-US" sz="2000"/>
        </a:p>
      </dgm:t>
    </dgm:pt>
    <dgm:pt modelId="{732372E9-0C6A-4D16-8C7D-06EF2967E8AA}" type="sibTrans" cxnId="{4229CC57-4EDC-4167-8B6B-B76A21CC50F0}">
      <dgm:prSet/>
      <dgm:spPr/>
      <dgm:t>
        <a:bodyPr/>
        <a:lstStyle/>
        <a:p>
          <a:endParaRPr lang="en-US" sz="2000"/>
        </a:p>
      </dgm:t>
    </dgm:pt>
    <dgm:pt modelId="{2590DB81-2579-45D1-9311-7E3BE4C81CBF}">
      <dgm:prSet phldrT="[Text]" custT="1"/>
      <dgm:spPr/>
      <dgm:t>
        <a:bodyPr/>
        <a:lstStyle/>
        <a:p>
          <a:r>
            <a:rPr lang="en-US" sz="2400" dirty="0" smtClean="0"/>
            <a:t>“Starting with challenging problems, teachers send the message that all students can engage with difficult content especially when they have each other as resources… Starting with the easy stuff contributes to inequitable teaching”</a:t>
          </a:r>
          <a:endParaRPr lang="en-US" sz="2400" dirty="0"/>
        </a:p>
      </dgm:t>
    </dgm:pt>
    <dgm:pt modelId="{9D9A78F5-0922-4FC9-AEB0-B1368DB18053}" type="parTrans" cxnId="{17FD62FB-6049-4051-8B2D-D43092053E60}">
      <dgm:prSet/>
      <dgm:spPr/>
      <dgm:t>
        <a:bodyPr/>
        <a:lstStyle/>
        <a:p>
          <a:endParaRPr lang="en-US" sz="2000"/>
        </a:p>
      </dgm:t>
    </dgm:pt>
    <dgm:pt modelId="{F168CDB7-231E-453C-9F63-E808E5CAF93E}" type="sibTrans" cxnId="{17FD62FB-6049-4051-8B2D-D43092053E60}">
      <dgm:prSet/>
      <dgm:spPr/>
      <dgm:t>
        <a:bodyPr/>
        <a:lstStyle/>
        <a:p>
          <a:endParaRPr lang="en-US" sz="2000"/>
        </a:p>
      </dgm:t>
    </dgm:pt>
    <dgm:pt modelId="{B7574248-62D1-4358-A960-1DE04CFEF802}">
      <dgm:prSet phldrT="[Text]" custT="1"/>
      <dgm:spPr/>
      <dgm:t>
        <a:bodyPr/>
        <a:lstStyle/>
        <a:p>
          <a:r>
            <a:rPr lang="en-US" sz="2400" dirty="0" smtClean="0"/>
            <a:t>Another important barrier to meaningful problem solving experiences is that teachers often remove the challenges of a mathematical task by taking over the thinking and reasoning and telling students how to solve the problem.</a:t>
          </a:r>
          <a:endParaRPr lang="en-US" sz="2400" dirty="0"/>
        </a:p>
      </dgm:t>
    </dgm:pt>
    <dgm:pt modelId="{A2F46352-E958-4141-87A4-65738E5BBB9A}" type="parTrans" cxnId="{45673AA0-CBC3-4D08-9A4C-16C166538FDA}">
      <dgm:prSet/>
      <dgm:spPr/>
      <dgm:t>
        <a:bodyPr/>
        <a:lstStyle/>
        <a:p>
          <a:endParaRPr lang="en-US" sz="2000"/>
        </a:p>
      </dgm:t>
    </dgm:pt>
    <dgm:pt modelId="{25A37F06-0E5E-4B97-80E2-AF08935BC0F9}" type="sibTrans" cxnId="{45673AA0-CBC3-4D08-9A4C-16C166538FDA}">
      <dgm:prSet/>
      <dgm:spPr/>
      <dgm:t>
        <a:bodyPr/>
        <a:lstStyle/>
        <a:p>
          <a:endParaRPr lang="en-US" sz="2000"/>
        </a:p>
      </dgm:t>
    </dgm:pt>
    <dgm:pt modelId="{132D16AD-7582-4885-9B08-9C752C1DCF81}">
      <dgm:prSet phldrT="[Text]" custT="1"/>
      <dgm:spPr/>
      <dgm:t>
        <a:bodyPr/>
        <a:lstStyle/>
        <a:p>
          <a:r>
            <a:rPr lang="en-US" sz="2400" dirty="0" smtClean="0"/>
            <a:t>Students do think that they “get it” when methods are shown to them on the board and they repeat them lots of times, but there is a huge difference between seeing something that appears to make sense and understanding it well enough to use it a few weeks or days later or in different situations.</a:t>
          </a:r>
          <a:endParaRPr lang="en-US" sz="2400" dirty="0"/>
        </a:p>
      </dgm:t>
    </dgm:pt>
    <dgm:pt modelId="{75443EB1-D5B6-4381-8F49-CE1A9E55F6C9}" type="parTrans" cxnId="{9D9D6A37-100B-47C9-A861-5B97EB478460}">
      <dgm:prSet/>
      <dgm:spPr/>
      <dgm:t>
        <a:bodyPr/>
        <a:lstStyle/>
        <a:p>
          <a:endParaRPr lang="en-US" sz="2000"/>
        </a:p>
      </dgm:t>
    </dgm:pt>
    <dgm:pt modelId="{E215C1F5-2650-48FF-91F7-4048E941B60F}" type="sibTrans" cxnId="{9D9D6A37-100B-47C9-A861-5B97EB478460}">
      <dgm:prSet/>
      <dgm:spPr/>
      <dgm:t>
        <a:bodyPr/>
        <a:lstStyle/>
        <a:p>
          <a:endParaRPr lang="en-US" sz="2000"/>
        </a:p>
      </dgm:t>
    </dgm:pt>
    <dgm:pt modelId="{720B4B11-9CF7-459E-A612-2A5AA5FF9F00}" type="pres">
      <dgm:prSet presAssocID="{56B7334E-AF4F-4607-B205-64891D6C4244}" presName="diagram" presStyleCnt="0">
        <dgm:presLayoutVars>
          <dgm:dir/>
          <dgm:resizeHandles val="exact"/>
        </dgm:presLayoutVars>
      </dgm:prSet>
      <dgm:spPr/>
      <dgm:t>
        <a:bodyPr/>
        <a:lstStyle/>
        <a:p>
          <a:endParaRPr lang="en-US"/>
        </a:p>
      </dgm:t>
    </dgm:pt>
    <dgm:pt modelId="{CF854E3B-3533-4487-B5CF-51776986A120}" type="pres">
      <dgm:prSet presAssocID="{BDDCF0BE-6588-46D3-8C24-E8C58D76FF84}" presName="node" presStyleLbl="node1" presStyleIdx="0" presStyleCnt="4" custScaleY="128393">
        <dgm:presLayoutVars>
          <dgm:bulletEnabled val="1"/>
        </dgm:presLayoutVars>
      </dgm:prSet>
      <dgm:spPr/>
      <dgm:t>
        <a:bodyPr/>
        <a:lstStyle/>
        <a:p>
          <a:endParaRPr lang="en-US"/>
        </a:p>
      </dgm:t>
    </dgm:pt>
    <dgm:pt modelId="{CD045D6F-8777-4486-BE20-97AB4F694ACD}" type="pres">
      <dgm:prSet presAssocID="{732372E9-0C6A-4D16-8C7D-06EF2967E8AA}" presName="sibTrans" presStyleCnt="0"/>
      <dgm:spPr/>
    </dgm:pt>
    <dgm:pt modelId="{E03655A6-A089-4CD3-B53B-724711CDAED5}" type="pres">
      <dgm:prSet presAssocID="{2590DB81-2579-45D1-9311-7E3BE4C81CBF}" presName="node" presStyleLbl="node1" presStyleIdx="1" presStyleCnt="4" custScaleY="128393" custLinFactNeighborX="-3250" custLinFactNeighborY="-419">
        <dgm:presLayoutVars>
          <dgm:bulletEnabled val="1"/>
        </dgm:presLayoutVars>
      </dgm:prSet>
      <dgm:spPr/>
      <dgm:t>
        <a:bodyPr/>
        <a:lstStyle/>
        <a:p>
          <a:endParaRPr lang="en-US"/>
        </a:p>
      </dgm:t>
    </dgm:pt>
    <dgm:pt modelId="{493D27F1-F778-4C8B-B501-1B8390A462B1}" type="pres">
      <dgm:prSet presAssocID="{F168CDB7-231E-453C-9F63-E808E5CAF93E}" presName="sibTrans" presStyleCnt="0"/>
      <dgm:spPr/>
    </dgm:pt>
    <dgm:pt modelId="{8ECA2173-7890-4C5F-B7E4-9B4706DA887A}" type="pres">
      <dgm:prSet presAssocID="{B7574248-62D1-4358-A960-1DE04CFEF802}" presName="node" presStyleLbl="node1" presStyleIdx="2" presStyleCnt="4" custScaleY="128393" custLinFactNeighborY="-14169">
        <dgm:presLayoutVars>
          <dgm:bulletEnabled val="1"/>
        </dgm:presLayoutVars>
      </dgm:prSet>
      <dgm:spPr/>
      <dgm:t>
        <a:bodyPr/>
        <a:lstStyle/>
        <a:p>
          <a:endParaRPr lang="en-US"/>
        </a:p>
      </dgm:t>
    </dgm:pt>
    <dgm:pt modelId="{E448D204-F78F-438D-B627-82AD68112C19}" type="pres">
      <dgm:prSet presAssocID="{25A37F06-0E5E-4B97-80E2-AF08935BC0F9}" presName="sibTrans" presStyleCnt="0"/>
      <dgm:spPr/>
    </dgm:pt>
    <dgm:pt modelId="{A3EF19B9-327B-4446-BA66-FC3A44E28CAB}" type="pres">
      <dgm:prSet presAssocID="{132D16AD-7582-4885-9B08-9C752C1DCF81}" presName="node" presStyleLbl="node1" presStyleIdx="3" presStyleCnt="4" custScaleY="128393" custLinFactNeighborX="-3250" custLinFactNeighborY="-14168">
        <dgm:presLayoutVars>
          <dgm:bulletEnabled val="1"/>
        </dgm:presLayoutVars>
      </dgm:prSet>
      <dgm:spPr/>
      <dgm:t>
        <a:bodyPr/>
        <a:lstStyle/>
        <a:p>
          <a:endParaRPr lang="en-US"/>
        </a:p>
      </dgm:t>
    </dgm:pt>
  </dgm:ptLst>
  <dgm:cxnLst>
    <dgm:cxn modelId="{7D601636-652D-41FC-95B7-14A16587E981}" type="presOf" srcId="{2590DB81-2579-45D1-9311-7E3BE4C81CBF}" destId="{E03655A6-A089-4CD3-B53B-724711CDAED5}" srcOrd="0" destOrd="0" presId="urn:microsoft.com/office/officeart/2005/8/layout/default"/>
    <dgm:cxn modelId="{7C8D4F14-A747-483F-B354-08FFD883AB3A}" type="presOf" srcId="{B7574248-62D1-4358-A960-1DE04CFEF802}" destId="{8ECA2173-7890-4C5F-B7E4-9B4706DA887A}" srcOrd="0" destOrd="0" presId="urn:microsoft.com/office/officeart/2005/8/layout/default"/>
    <dgm:cxn modelId="{9D9D6A37-100B-47C9-A861-5B97EB478460}" srcId="{56B7334E-AF4F-4607-B205-64891D6C4244}" destId="{132D16AD-7582-4885-9B08-9C752C1DCF81}" srcOrd="3" destOrd="0" parTransId="{75443EB1-D5B6-4381-8F49-CE1A9E55F6C9}" sibTransId="{E215C1F5-2650-48FF-91F7-4048E941B60F}"/>
    <dgm:cxn modelId="{CDF35A72-AF8B-4185-B21A-E6E0F805DB0B}" type="presOf" srcId="{56B7334E-AF4F-4607-B205-64891D6C4244}" destId="{720B4B11-9CF7-459E-A612-2A5AA5FF9F00}" srcOrd="0" destOrd="0" presId="urn:microsoft.com/office/officeart/2005/8/layout/default"/>
    <dgm:cxn modelId="{E816D008-8394-4F6E-8852-D7FF162889B8}" type="presOf" srcId="{132D16AD-7582-4885-9B08-9C752C1DCF81}" destId="{A3EF19B9-327B-4446-BA66-FC3A44E28CAB}" srcOrd="0" destOrd="0" presId="urn:microsoft.com/office/officeart/2005/8/layout/default"/>
    <dgm:cxn modelId="{E4D8563A-C0E3-480F-A213-0B7ED4A31315}" type="presOf" srcId="{BDDCF0BE-6588-46D3-8C24-E8C58D76FF84}" destId="{CF854E3B-3533-4487-B5CF-51776986A120}" srcOrd="0" destOrd="0" presId="urn:microsoft.com/office/officeart/2005/8/layout/default"/>
    <dgm:cxn modelId="{4229CC57-4EDC-4167-8B6B-B76A21CC50F0}" srcId="{56B7334E-AF4F-4607-B205-64891D6C4244}" destId="{BDDCF0BE-6588-46D3-8C24-E8C58D76FF84}" srcOrd="0" destOrd="0" parTransId="{7B506A6B-B95A-4EA3-895E-00DD2F7BED01}" sibTransId="{732372E9-0C6A-4D16-8C7D-06EF2967E8AA}"/>
    <dgm:cxn modelId="{17FD62FB-6049-4051-8B2D-D43092053E60}" srcId="{56B7334E-AF4F-4607-B205-64891D6C4244}" destId="{2590DB81-2579-45D1-9311-7E3BE4C81CBF}" srcOrd="1" destOrd="0" parTransId="{9D9A78F5-0922-4FC9-AEB0-B1368DB18053}" sibTransId="{F168CDB7-231E-453C-9F63-E808E5CAF93E}"/>
    <dgm:cxn modelId="{45673AA0-CBC3-4D08-9A4C-16C166538FDA}" srcId="{56B7334E-AF4F-4607-B205-64891D6C4244}" destId="{B7574248-62D1-4358-A960-1DE04CFEF802}" srcOrd="2" destOrd="0" parTransId="{A2F46352-E958-4141-87A4-65738E5BBB9A}" sibTransId="{25A37F06-0E5E-4B97-80E2-AF08935BC0F9}"/>
    <dgm:cxn modelId="{A98DCFB1-4598-466C-B6AA-2099BC769F08}" type="presParOf" srcId="{720B4B11-9CF7-459E-A612-2A5AA5FF9F00}" destId="{CF854E3B-3533-4487-B5CF-51776986A120}" srcOrd="0" destOrd="0" presId="urn:microsoft.com/office/officeart/2005/8/layout/default"/>
    <dgm:cxn modelId="{648120D3-FEE5-410C-8FC9-D13BAD3C89C4}" type="presParOf" srcId="{720B4B11-9CF7-459E-A612-2A5AA5FF9F00}" destId="{CD045D6F-8777-4486-BE20-97AB4F694ACD}" srcOrd="1" destOrd="0" presId="urn:microsoft.com/office/officeart/2005/8/layout/default"/>
    <dgm:cxn modelId="{DA530F69-BA8C-4CAD-86B8-3DADEDD79BA8}" type="presParOf" srcId="{720B4B11-9CF7-459E-A612-2A5AA5FF9F00}" destId="{E03655A6-A089-4CD3-B53B-724711CDAED5}" srcOrd="2" destOrd="0" presId="urn:microsoft.com/office/officeart/2005/8/layout/default"/>
    <dgm:cxn modelId="{27D4DC87-63D8-470A-B4C9-CF2688B8A2C4}" type="presParOf" srcId="{720B4B11-9CF7-459E-A612-2A5AA5FF9F00}" destId="{493D27F1-F778-4C8B-B501-1B8390A462B1}" srcOrd="3" destOrd="0" presId="urn:microsoft.com/office/officeart/2005/8/layout/default"/>
    <dgm:cxn modelId="{2274C5A4-35F1-4D96-B1FC-37D874212730}" type="presParOf" srcId="{720B4B11-9CF7-459E-A612-2A5AA5FF9F00}" destId="{8ECA2173-7890-4C5F-B7E4-9B4706DA887A}" srcOrd="4" destOrd="0" presId="urn:microsoft.com/office/officeart/2005/8/layout/default"/>
    <dgm:cxn modelId="{185A9D31-0A3F-48C8-A756-42E6AC0B255C}" type="presParOf" srcId="{720B4B11-9CF7-459E-A612-2A5AA5FF9F00}" destId="{E448D204-F78F-438D-B627-82AD68112C19}" srcOrd="5" destOrd="0" presId="urn:microsoft.com/office/officeart/2005/8/layout/default"/>
    <dgm:cxn modelId="{6AD1B1B5-6D8B-4F40-B354-8C2B12A2FEF5}" type="presParOf" srcId="{720B4B11-9CF7-459E-A612-2A5AA5FF9F00}" destId="{A3EF19B9-327B-4446-BA66-FC3A44E28CA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B7334E-AF4F-4607-B205-64891D6C4244}"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BDDCF0BE-6588-46D3-8C24-E8C58D76FF84}">
      <dgm:prSet phldrT="[Text]" custT="1"/>
      <dgm:spPr/>
      <dgm:t>
        <a:bodyPr/>
        <a:lstStyle/>
        <a:p>
          <a:r>
            <a:rPr lang="en-US" sz="3600" dirty="0" smtClean="0"/>
            <a:t>NCTM Research Brief on Problem Solving</a:t>
          </a:r>
          <a:endParaRPr lang="en-US" sz="3600" b="1" dirty="0"/>
        </a:p>
      </dgm:t>
    </dgm:pt>
    <dgm:pt modelId="{7B506A6B-B95A-4EA3-895E-00DD2F7BED01}" type="parTrans" cxnId="{4229CC57-4EDC-4167-8B6B-B76A21CC50F0}">
      <dgm:prSet/>
      <dgm:spPr/>
      <dgm:t>
        <a:bodyPr/>
        <a:lstStyle/>
        <a:p>
          <a:endParaRPr lang="en-US" sz="3600"/>
        </a:p>
      </dgm:t>
    </dgm:pt>
    <dgm:pt modelId="{732372E9-0C6A-4D16-8C7D-06EF2967E8AA}" type="sibTrans" cxnId="{4229CC57-4EDC-4167-8B6B-B76A21CC50F0}">
      <dgm:prSet/>
      <dgm:spPr/>
      <dgm:t>
        <a:bodyPr/>
        <a:lstStyle/>
        <a:p>
          <a:endParaRPr lang="en-US" sz="3600"/>
        </a:p>
      </dgm:t>
    </dgm:pt>
    <dgm:pt modelId="{2590DB81-2579-45D1-9311-7E3BE4C81CBF}">
      <dgm:prSet phldrT="[Text]" custT="1"/>
      <dgm:spPr/>
      <dgm:t>
        <a:bodyPr/>
        <a:lstStyle/>
        <a:p>
          <a:r>
            <a:rPr lang="en-US" sz="3600" dirty="0" smtClean="0"/>
            <a:t>“Strength in Numbers” by </a:t>
          </a:r>
          <a:r>
            <a:rPr lang="en-US" sz="3600" dirty="0" err="1" smtClean="0"/>
            <a:t>Ilana</a:t>
          </a:r>
          <a:r>
            <a:rPr lang="en-US" sz="3600" dirty="0" smtClean="0"/>
            <a:t> Horn</a:t>
          </a:r>
          <a:endParaRPr lang="en-US" sz="3600" dirty="0"/>
        </a:p>
      </dgm:t>
    </dgm:pt>
    <dgm:pt modelId="{9D9A78F5-0922-4FC9-AEB0-B1368DB18053}" type="parTrans" cxnId="{17FD62FB-6049-4051-8B2D-D43092053E60}">
      <dgm:prSet/>
      <dgm:spPr/>
      <dgm:t>
        <a:bodyPr/>
        <a:lstStyle/>
        <a:p>
          <a:endParaRPr lang="en-US" sz="3600"/>
        </a:p>
      </dgm:t>
    </dgm:pt>
    <dgm:pt modelId="{F168CDB7-231E-453C-9F63-E808E5CAF93E}" type="sibTrans" cxnId="{17FD62FB-6049-4051-8B2D-D43092053E60}">
      <dgm:prSet/>
      <dgm:spPr/>
      <dgm:t>
        <a:bodyPr/>
        <a:lstStyle/>
        <a:p>
          <a:endParaRPr lang="en-US" sz="3600"/>
        </a:p>
      </dgm:t>
    </dgm:pt>
    <dgm:pt modelId="{B7574248-62D1-4358-A960-1DE04CFEF802}">
      <dgm:prSet phldrT="[Text]" custT="1"/>
      <dgm:spPr/>
      <dgm:t>
        <a:bodyPr/>
        <a:lstStyle/>
        <a:p>
          <a:r>
            <a:rPr lang="en-US" sz="3600" dirty="0" smtClean="0"/>
            <a:t>NCTM Research Brief on Problem Solving</a:t>
          </a:r>
          <a:endParaRPr lang="en-US" sz="3600" dirty="0"/>
        </a:p>
      </dgm:t>
    </dgm:pt>
    <dgm:pt modelId="{A2F46352-E958-4141-87A4-65738E5BBB9A}" type="parTrans" cxnId="{45673AA0-CBC3-4D08-9A4C-16C166538FDA}">
      <dgm:prSet/>
      <dgm:spPr/>
      <dgm:t>
        <a:bodyPr/>
        <a:lstStyle/>
        <a:p>
          <a:endParaRPr lang="en-US" sz="3600"/>
        </a:p>
      </dgm:t>
    </dgm:pt>
    <dgm:pt modelId="{25A37F06-0E5E-4B97-80E2-AF08935BC0F9}" type="sibTrans" cxnId="{45673AA0-CBC3-4D08-9A4C-16C166538FDA}">
      <dgm:prSet/>
      <dgm:spPr/>
      <dgm:t>
        <a:bodyPr/>
        <a:lstStyle/>
        <a:p>
          <a:endParaRPr lang="en-US" sz="3600"/>
        </a:p>
      </dgm:t>
    </dgm:pt>
    <dgm:pt modelId="{132D16AD-7582-4885-9B08-9C752C1DCF81}">
      <dgm:prSet phldrT="[Text]" custT="1"/>
      <dgm:spPr/>
      <dgm:t>
        <a:bodyPr/>
        <a:lstStyle/>
        <a:p>
          <a:r>
            <a:rPr lang="en-US" sz="3600" dirty="0" smtClean="0"/>
            <a:t>“What’s Math Got To Do With It?” by Jo </a:t>
          </a:r>
          <a:r>
            <a:rPr lang="en-US" sz="3600" dirty="0" err="1" smtClean="0"/>
            <a:t>Boaler</a:t>
          </a:r>
          <a:endParaRPr lang="en-US" sz="3600" dirty="0"/>
        </a:p>
      </dgm:t>
    </dgm:pt>
    <dgm:pt modelId="{75443EB1-D5B6-4381-8F49-CE1A9E55F6C9}" type="parTrans" cxnId="{9D9D6A37-100B-47C9-A861-5B97EB478460}">
      <dgm:prSet/>
      <dgm:spPr/>
      <dgm:t>
        <a:bodyPr/>
        <a:lstStyle/>
        <a:p>
          <a:endParaRPr lang="en-US" sz="3600"/>
        </a:p>
      </dgm:t>
    </dgm:pt>
    <dgm:pt modelId="{E215C1F5-2650-48FF-91F7-4048E941B60F}" type="sibTrans" cxnId="{9D9D6A37-100B-47C9-A861-5B97EB478460}">
      <dgm:prSet/>
      <dgm:spPr/>
      <dgm:t>
        <a:bodyPr/>
        <a:lstStyle/>
        <a:p>
          <a:endParaRPr lang="en-US" sz="3600"/>
        </a:p>
      </dgm:t>
    </dgm:pt>
    <dgm:pt modelId="{720B4B11-9CF7-459E-A612-2A5AA5FF9F00}" type="pres">
      <dgm:prSet presAssocID="{56B7334E-AF4F-4607-B205-64891D6C4244}" presName="diagram" presStyleCnt="0">
        <dgm:presLayoutVars>
          <dgm:dir/>
          <dgm:resizeHandles val="exact"/>
        </dgm:presLayoutVars>
      </dgm:prSet>
      <dgm:spPr/>
      <dgm:t>
        <a:bodyPr/>
        <a:lstStyle/>
        <a:p>
          <a:endParaRPr lang="en-US"/>
        </a:p>
      </dgm:t>
    </dgm:pt>
    <dgm:pt modelId="{CF854E3B-3533-4487-B5CF-51776986A120}" type="pres">
      <dgm:prSet presAssocID="{BDDCF0BE-6588-46D3-8C24-E8C58D76FF84}" presName="node" presStyleLbl="node1" presStyleIdx="0" presStyleCnt="4" custScaleY="128393">
        <dgm:presLayoutVars>
          <dgm:bulletEnabled val="1"/>
        </dgm:presLayoutVars>
      </dgm:prSet>
      <dgm:spPr/>
      <dgm:t>
        <a:bodyPr/>
        <a:lstStyle/>
        <a:p>
          <a:endParaRPr lang="en-US"/>
        </a:p>
      </dgm:t>
    </dgm:pt>
    <dgm:pt modelId="{CD045D6F-8777-4486-BE20-97AB4F694ACD}" type="pres">
      <dgm:prSet presAssocID="{732372E9-0C6A-4D16-8C7D-06EF2967E8AA}" presName="sibTrans" presStyleCnt="0"/>
      <dgm:spPr/>
    </dgm:pt>
    <dgm:pt modelId="{E03655A6-A089-4CD3-B53B-724711CDAED5}" type="pres">
      <dgm:prSet presAssocID="{2590DB81-2579-45D1-9311-7E3BE4C81CBF}" presName="node" presStyleLbl="node1" presStyleIdx="1" presStyleCnt="4" custScaleY="128393" custLinFactNeighborX="-3250" custLinFactNeighborY="-419">
        <dgm:presLayoutVars>
          <dgm:bulletEnabled val="1"/>
        </dgm:presLayoutVars>
      </dgm:prSet>
      <dgm:spPr/>
      <dgm:t>
        <a:bodyPr/>
        <a:lstStyle/>
        <a:p>
          <a:endParaRPr lang="en-US"/>
        </a:p>
      </dgm:t>
    </dgm:pt>
    <dgm:pt modelId="{493D27F1-F778-4C8B-B501-1B8390A462B1}" type="pres">
      <dgm:prSet presAssocID="{F168CDB7-231E-453C-9F63-E808E5CAF93E}" presName="sibTrans" presStyleCnt="0"/>
      <dgm:spPr/>
    </dgm:pt>
    <dgm:pt modelId="{8ECA2173-7890-4C5F-B7E4-9B4706DA887A}" type="pres">
      <dgm:prSet presAssocID="{B7574248-62D1-4358-A960-1DE04CFEF802}" presName="node" presStyleLbl="node1" presStyleIdx="2" presStyleCnt="4" custScaleY="128393" custLinFactNeighborY="-14169">
        <dgm:presLayoutVars>
          <dgm:bulletEnabled val="1"/>
        </dgm:presLayoutVars>
      </dgm:prSet>
      <dgm:spPr/>
      <dgm:t>
        <a:bodyPr/>
        <a:lstStyle/>
        <a:p>
          <a:endParaRPr lang="en-US"/>
        </a:p>
      </dgm:t>
    </dgm:pt>
    <dgm:pt modelId="{E448D204-F78F-438D-B627-82AD68112C19}" type="pres">
      <dgm:prSet presAssocID="{25A37F06-0E5E-4B97-80E2-AF08935BC0F9}" presName="sibTrans" presStyleCnt="0"/>
      <dgm:spPr/>
    </dgm:pt>
    <dgm:pt modelId="{A3EF19B9-327B-4446-BA66-FC3A44E28CAB}" type="pres">
      <dgm:prSet presAssocID="{132D16AD-7582-4885-9B08-9C752C1DCF81}" presName="node" presStyleLbl="node1" presStyleIdx="3" presStyleCnt="4" custScaleY="128393" custLinFactNeighborX="-3250" custLinFactNeighborY="-14168">
        <dgm:presLayoutVars>
          <dgm:bulletEnabled val="1"/>
        </dgm:presLayoutVars>
      </dgm:prSet>
      <dgm:spPr/>
      <dgm:t>
        <a:bodyPr/>
        <a:lstStyle/>
        <a:p>
          <a:endParaRPr lang="en-US"/>
        </a:p>
      </dgm:t>
    </dgm:pt>
  </dgm:ptLst>
  <dgm:cxnLst>
    <dgm:cxn modelId="{111B1804-9EDC-4864-AB5F-CA5B5C3FFF39}" type="presOf" srcId="{2590DB81-2579-45D1-9311-7E3BE4C81CBF}" destId="{E03655A6-A089-4CD3-B53B-724711CDAED5}" srcOrd="0" destOrd="0" presId="urn:microsoft.com/office/officeart/2005/8/layout/default"/>
    <dgm:cxn modelId="{8D32715D-E450-44E7-93B7-61316F65347E}" type="presOf" srcId="{56B7334E-AF4F-4607-B205-64891D6C4244}" destId="{720B4B11-9CF7-459E-A612-2A5AA5FF9F00}" srcOrd="0" destOrd="0" presId="urn:microsoft.com/office/officeart/2005/8/layout/default"/>
    <dgm:cxn modelId="{40E56DB9-BFC3-41B6-88F4-EFEA4F5A408F}" type="presOf" srcId="{BDDCF0BE-6588-46D3-8C24-E8C58D76FF84}" destId="{CF854E3B-3533-4487-B5CF-51776986A120}" srcOrd="0" destOrd="0" presId="urn:microsoft.com/office/officeart/2005/8/layout/default"/>
    <dgm:cxn modelId="{9D9D6A37-100B-47C9-A861-5B97EB478460}" srcId="{56B7334E-AF4F-4607-B205-64891D6C4244}" destId="{132D16AD-7582-4885-9B08-9C752C1DCF81}" srcOrd="3" destOrd="0" parTransId="{75443EB1-D5B6-4381-8F49-CE1A9E55F6C9}" sibTransId="{E215C1F5-2650-48FF-91F7-4048E941B60F}"/>
    <dgm:cxn modelId="{A13DEAF0-8B8D-469A-977C-23606FCD93D8}" type="presOf" srcId="{B7574248-62D1-4358-A960-1DE04CFEF802}" destId="{8ECA2173-7890-4C5F-B7E4-9B4706DA887A}" srcOrd="0" destOrd="0" presId="urn:microsoft.com/office/officeart/2005/8/layout/default"/>
    <dgm:cxn modelId="{DE269C30-3708-49C7-8491-33A73E670524}" type="presOf" srcId="{132D16AD-7582-4885-9B08-9C752C1DCF81}" destId="{A3EF19B9-327B-4446-BA66-FC3A44E28CAB}" srcOrd="0" destOrd="0" presId="urn:microsoft.com/office/officeart/2005/8/layout/default"/>
    <dgm:cxn modelId="{4229CC57-4EDC-4167-8B6B-B76A21CC50F0}" srcId="{56B7334E-AF4F-4607-B205-64891D6C4244}" destId="{BDDCF0BE-6588-46D3-8C24-E8C58D76FF84}" srcOrd="0" destOrd="0" parTransId="{7B506A6B-B95A-4EA3-895E-00DD2F7BED01}" sibTransId="{732372E9-0C6A-4D16-8C7D-06EF2967E8AA}"/>
    <dgm:cxn modelId="{17FD62FB-6049-4051-8B2D-D43092053E60}" srcId="{56B7334E-AF4F-4607-B205-64891D6C4244}" destId="{2590DB81-2579-45D1-9311-7E3BE4C81CBF}" srcOrd="1" destOrd="0" parTransId="{9D9A78F5-0922-4FC9-AEB0-B1368DB18053}" sibTransId="{F168CDB7-231E-453C-9F63-E808E5CAF93E}"/>
    <dgm:cxn modelId="{45673AA0-CBC3-4D08-9A4C-16C166538FDA}" srcId="{56B7334E-AF4F-4607-B205-64891D6C4244}" destId="{B7574248-62D1-4358-A960-1DE04CFEF802}" srcOrd="2" destOrd="0" parTransId="{A2F46352-E958-4141-87A4-65738E5BBB9A}" sibTransId="{25A37F06-0E5E-4B97-80E2-AF08935BC0F9}"/>
    <dgm:cxn modelId="{BC37AD32-0F01-4585-A4AD-89D9D2EAE984}" type="presParOf" srcId="{720B4B11-9CF7-459E-A612-2A5AA5FF9F00}" destId="{CF854E3B-3533-4487-B5CF-51776986A120}" srcOrd="0" destOrd="0" presId="urn:microsoft.com/office/officeart/2005/8/layout/default"/>
    <dgm:cxn modelId="{F126A63B-C689-4561-A05E-D7443E743B7F}" type="presParOf" srcId="{720B4B11-9CF7-459E-A612-2A5AA5FF9F00}" destId="{CD045D6F-8777-4486-BE20-97AB4F694ACD}" srcOrd="1" destOrd="0" presId="urn:microsoft.com/office/officeart/2005/8/layout/default"/>
    <dgm:cxn modelId="{62C85BCE-C8E0-44A8-88FB-EEF584B6221C}" type="presParOf" srcId="{720B4B11-9CF7-459E-A612-2A5AA5FF9F00}" destId="{E03655A6-A089-4CD3-B53B-724711CDAED5}" srcOrd="2" destOrd="0" presId="urn:microsoft.com/office/officeart/2005/8/layout/default"/>
    <dgm:cxn modelId="{EFC533E1-CA14-4227-A467-ED307ADCEDB9}" type="presParOf" srcId="{720B4B11-9CF7-459E-A612-2A5AA5FF9F00}" destId="{493D27F1-F778-4C8B-B501-1B8390A462B1}" srcOrd="3" destOrd="0" presId="urn:microsoft.com/office/officeart/2005/8/layout/default"/>
    <dgm:cxn modelId="{905FE4D1-904E-463F-847F-AE0E1CD13C47}" type="presParOf" srcId="{720B4B11-9CF7-459E-A612-2A5AA5FF9F00}" destId="{8ECA2173-7890-4C5F-B7E4-9B4706DA887A}" srcOrd="4" destOrd="0" presId="urn:microsoft.com/office/officeart/2005/8/layout/default"/>
    <dgm:cxn modelId="{2A18141C-A899-45C5-8A80-66ADC792C402}" type="presParOf" srcId="{720B4B11-9CF7-459E-A612-2A5AA5FF9F00}" destId="{E448D204-F78F-438D-B627-82AD68112C19}" srcOrd="5" destOrd="0" presId="urn:microsoft.com/office/officeart/2005/8/layout/default"/>
    <dgm:cxn modelId="{8221C95F-1F04-4979-97B2-0174480A1C89}" type="presParOf" srcId="{720B4B11-9CF7-459E-A612-2A5AA5FF9F00}" destId="{A3EF19B9-327B-4446-BA66-FC3A44E28CA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8230F5-3D86-4A9B-9718-05D505F073A8}"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US"/>
        </a:p>
      </dgm:t>
    </dgm:pt>
    <dgm:pt modelId="{97AA8E7E-3BBA-476C-A08D-49945AD4A31B}">
      <dgm:prSet phldrT="[Text]"/>
      <dgm:spPr/>
      <dgm:t>
        <a:bodyPr/>
        <a:lstStyle/>
        <a:p>
          <a:r>
            <a:rPr lang="en-US" dirty="0" smtClean="0"/>
            <a:t>How to collaborate</a:t>
          </a:r>
          <a:endParaRPr lang="en-US" dirty="0"/>
        </a:p>
      </dgm:t>
    </dgm:pt>
    <dgm:pt modelId="{0F7437C8-3EC2-403C-9C38-A8500408751D}" type="parTrans" cxnId="{A46C903E-03B0-49F5-8C79-6029C508CDA2}">
      <dgm:prSet/>
      <dgm:spPr/>
      <dgm:t>
        <a:bodyPr/>
        <a:lstStyle/>
        <a:p>
          <a:endParaRPr lang="en-US"/>
        </a:p>
      </dgm:t>
    </dgm:pt>
    <dgm:pt modelId="{B20B8137-1B45-454A-9047-49FF36724D1A}" type="sibTrans" cxnId="{A46C903E-03B0-49F5-8C79-6029C508CDA2}">
      <dgm:prSet/>
      <dgm:spPr/>
      <dgm:t>
        <a:bodyPr/>
        <a:lstStyle/>
        <a:p>
          <a:endParaRPr lang="en-US"/>
        </a:p>
      </dgm:t>
    </dgm:pt>
    <dgm:pt modelId="{F1CD8E8B-C674-4F41-BD18-18E3A8BD3FAE}">
      <dgm:prSet phldrT="[Text]"/>
      <dgm:spPr/>
      <dgm:t>
        <a:bodyPr/>
        <a:lstStyle/>
        <a:p>
          <a:r>
            <a:rPr lang="en-US" dirty="0" smtClean="0"/>
            <a:t>How to strategize</a:t>
          </a:r>
          <a:endParaRPr lang="en-US" dirty="0"/>
        </a:p>
      </dgm:t>
    </dgm:pt>
    <dgm:pt modelId="{478DB280-465E-403F-A3B3-F1C45D9FACEE}" type="parTrans" cxnId="{DE657F03-E164-458D-9BBD-E972C141C546}">
      <dgm:prSet/>
      <dgm:spPr/>
      <dgm:t>
        <a:bodyPr/>
        <a:lstStyle/>
        <a:p>
          <a:endParaRPr lang="en-US"/>
        </a:p>
      </dgm:t>
    </dgm:pt>
    <dgm:pt modelId="{988A3D78-8F8B-4687-92BA-92004C567896}" type="sibTrans" cxnId="{DE657F03-E164-458D-9BBD-E972C141C546}">
      <dgm:prSet/>
      <dgm:spPr/>
      <dgm:t>
        <a:bodyPr/>
        <a:lstStyle/>
        <a:p>
          <a:endParaRPr lang="en-US"/>
        </a:p>
      </dgm:t>
    </dgm:pt>
    <dgm:pt modelId="{36A72E4F-A284-43B7-9498-86FCBD8D3CE3}">
      <dgm:prSet phldrT="[Text]"/>
      <dgm:spPr/>
      <dgm:t>
        <a:bodyPr/>
        <a:lstStyle/>
        <a:p>
          <a:r>
            <a:rPr lang="en-US" dirty="0" smtClean="0"/>
            <a:t>How to problem solve</a:t>
          </a:r>
          <a:endParaRPr lang="en-US" dirty="0"/>
        </a:p>
      </dgm:t>
    </dgm:pt>
    <dgm:pt modelId="{82A32744-EBF5-4F7C-97D4-3FC121937ABD}" type="parTrans" cxnId="{E23A10AE-849A-44AA-B840-1857C42D428A}">
      <dgm:prSet/>
      <dgm:spPr/>
      <dgm:t>
        <a:bodyPr/>
        <a:lstStyle/>
        <a:p>
          <a:endParaRPr lang="en-US"/>
        </a:p>
      </dgm:t>
    </dgm:pt>
    <dgm:pt modelId="{D9B38CD3-A479-4F60-B91A-F299E4BF5AF0}" type="sibTrans" cxnId="{E23A10AE-849A-44AA-B840-1857C42D428A}">
      <dgm:prSet/>
      <dgm:spPr/>
      <dgm:t>
        <a:bodyPr/>
        <a:lstStyle/>
        <a:p>
          <a:endParaRPr lang="en-US"/>
        </a:p>
      </dgm:t>
    </dgm:pt>
    <dgm:pt modelId="{FF924C96-ABD9-4253-85A5-3261CEA2A428}">
      <dgm:prSet phldrT="[Text]"/>
      <dgm:spPr/>
      <dgm:t>
        <a:bodyPr/>
        <a:lstStyle/>
        <a:p>
          <a:r>
            <a:rPr lang="en-US" dirty="0" smtClean="0"/>
            <a:t>Confident in their math abilities</a:t>
          </a:r>
          <a:endParaRPr lang="en-US" dirty="0"/>
        </a:p>
      </dgm:t>
    </dgm:pt>
    <dgm:pt modelId="{24B73937-9D83-44D5-9FEE-A8CB7EF2ADD6}" type="parTrans" cxnId="{6EDC5B0E-A622-469C-8DBD-24D0891ACD0B}">
      <dgm:prSet/>
      <dgm:spPr/>
      <dgm:t>
        <a:bodyPr/>
        <a:lstStyle/>
        <a:p>
          <a:endParaRPr lang="en-US"/>
        </a:p>
      </dgm:t>
    </dgm:pt>
    <dgm:pt modelId="{EEF67C7F-DD1C-4BC0-B0D1-D76CEE2C7D35}" type="sibTrans" cxnId="{6EDC5B0E-A622-469C-8DBD-24D0891ACD0B}">
      <dgm:prSet/>
      <dgm:spPr/>
      <dgm:t>
        <a:bodyPr/>
        <a:lstStyle/>
        <a:p>
          <a:endParaRPr lang="en-US"/>
        </a:p>
      </dgm:t>
    </dgm:pt>
    <dgm:pt modelId="{87BA89B6-8807-47DA-A887-82EEA64B8EE0}">
      <dgm:prSet phldrT="[Text]"/>
      <dgm:spPr/>
      <dgm:t>
        <a:bodyPr/>
        <a:lstStyle/>
        <a:p>
          <a:r>
            <a:rPr lang="en-US" dirty="0" smtClean="0"/>
            <a:t>Comfortable with productive struggle and failure</a:t>
          </a:r>
          <a:endParaRPr lang="en-US" dirty="0"/>
        </a:p>
      </dgm:t>
    </dgm:pt>
    <dgm:pt modelId="{9AC4FC43-10BF-43D4-80A6-014E6DC47F85}" type="parTrans" cxnId="{CE750B51-8073-4E0E-8C69-11C03FC48FCF}">
      <dgm:prSet/>
      <dgm:spPr/>
      <dgm:t>
        <a:bodyPr/>
        <a:lstStyle/>
        <a:p>
          <a:endParaRPr lang="en-US"/>
        </a:p>
      </dgm:t>
    </dgm:pt>
    <dgm:pt modelId="{6775FE79-7B7E-4CED-8930-008446D6A821}" type="sibTrans" cxnId="{CE750B51-8073-4E0E-8C69-11C03FC48FCF}">
      <dgm:prSet/>
      <dgm:spPr/>
      <dgm:t>
        <a:bodyPr/>
        <a:lstStyle/>
        <a:p>
          <a:endParaRPr lang="en-US"/>
        </a:p>
      </dgm:t>
    </dgm:pt>
    <dgm:pt modelId="{DE03B536-6F30-4CD0-B603-291ED67C89EA}">
      <dgm:prSet phldrT="[Text]"/>
      <dgm:spPr/>
      <dgm:t>
        <a:bodyPr/>
        <a:lstStyle/>
        <a:p>
          <a:r>
            <a:rPr lang="en-US" dirty="0" smtClean="0"/>
            <a:t>Flatten status issues</a:t>
          </a:r>
          <a:endParaRPr lang="en-US" dirty="0"/>
        </a:p>
      </dgm:t>
    </dgm:pt>
    <dgm:pt modelId="{0212ED42-2B3D-452A-B2DD-8BE7F832B40D}" type="parTrans" cxnId="{7C6C36C7-F8DA-4CDC-900A-4E3A13F77F11}">
      <dgm:prSet/>
      <dgm:spPr/>
      <dgm:t>
        <a:bodyPr/>
        <a:lstStyle/>
        <a:p>
          <a:endParaRPr lang="en-US"/>
        </a:p>
      </dgm:t>
    </dgm:pt>
    <dgm:pt modelId="{6B35E971-67AE-4F55-A3B9-2D03531F1915}" type="sibTrans" cxnId="{7C6C36C7-F8DA-4CDC-900A-4E3A13F77F11}">
      <dgm:prSet/>
      <dgm:spPr/>
      <dgm:t>
        <a:bodyPr/>
        <a:lstStyle/>
        <a:p>
          <a:endParaRPr lang="en-US"/>
        </a:p>
      </dgm:t>
    </dgm:pt>
    <dgm:pt modelId="{9DCA53B2-1B39-4045-8B1B-222F5DF7F77A}" type="pres">
      <dgm:prSet presAssocID="{488230F5-3D86-4A9B-9718-05D505F073A8}" presName="diagram" presStyleCnt="0">
        <dgm:presLayoutVars>
          <dgm:dir/>
          <dgm:resizeHandles val="exact"/>
        </dgm:presLayoutVars>
      </dgm:prSet>
      <dgm:spPr/>
      <dgm:t>
        <a:bodyPr/>
        <a:lstStyle/>
        <a:p>
          <a:endParaRPr lang="en-US"/>
        </a:p>
      </dgm:t>
    </dgm:pt>
    <dgm:pt modelId="{C9759106-99AD-4F4F-813F-EBD51480C9C8}" type="pres">
      <dgm:prSet presAssocID="{97AA8E7E-3BBA-476C-A08D-49945AD4A31B}" presName="node" presStyleLbl="node1" presStyleIdx="0" presStyleCnt="6">
        <dgm:presLayoutVars>
          <dgm:bulletEnabled val="1"/>
        </dgm:presLayoutVars>
      </dgm:prSet>
      <dgm:spPr/>
      <dgm:t>
        <a:bodyPr/>
        <a:lstStyle/>
        <a:p>
          <a:endParaRPr lang="en-US"/>
        </a:p>
      </dgm:t>
    </dgm:pt>
    <dgm:pt modelId="{84C75270-EE85-4E24-B89E-17567D829974}" type="pres">
      <dgm:prSet presAssocID="{B20B8137-1B45-454A-9047-49FF36724D1A}" presName="sibTrans" presStyleCnt="0"/>
      <dgm:spPr/>
      <dgm:t>
        <a:bodyPr/>
        <a:lstStyle/>
        <a:p>
          <a:endParaRPr lang="en-US"/>
        </a:p>
      </dgm:t>
    </dgm:pt>
    <dgm:pt modelId="{B7075D4F-8BB3-45D4-9849-A3DFBB9CD231}" type="pres">
      <dgm:prSet presAssocID="{F1CD8E8B-C674-4F41-BD18-18E3A8BD3FAE}" presName="node" presStyleLbl="node1" presStyleIdx="1" presStyleCnt="6">
        <dgm:presLayoutVars>
          <dgm:bulletEnabled val="1"/>
        </dgm:presLayoutVars>
      </dgm:prSet>
      <dgm:spPr/>
      <dgm:t>
        <a:bodyPr/>
        <a:lstStyle/>
        <a:p>
          <a:endParaRPr lang="en-US"/>
        </a:p>
      </dgm:t>
    </dgm:pt>
    <dgm:pt modelId="{713FFCC5-58F3-44A6-B995-DCEA262FF9C8}" type="pres">
      <dgm:prSet presAssocID="{988A3D78-8F8B-4687-92BA-92004C567896}" presName="sibTrans" presStyleCnt="0"/>
      <dgm:spPr/>
      <dgm:t>
        <a:bodyPr/>
        <a:lstStyle/>
        <a:p>
          <a:endParaRPr lang="en-US"/>
        </a:p>
      </dgm:t>
    </dgm:pt>
    <dgm:pt modelId="{9009E662-AA32-4B39-AAB8-528AAC2198E2}" type="pres">
      <dgm:prSet presAssocID="{36A72E4F-A284-43B7-9498-86FCBD8D3CE3}" presName="node" presStyleLbl="node1" presStyleIdx="2" presStyleCnt="6">
        <dgm:presLayoutVars>
          <dgm:bulletEnabled val="1"/>
        </dgm:presLayoutVars>
      </dgm:prSet>
      <dgm:spPr/>
      <dgm:t>
        <a:bodyPr/>
        <a:lstStyle/>
        <a:p>
          <a:endParaRPr lang="en-US"/>
        </a:p>
      </dgm:t>
    </dgm:pt>
    <dgm:pt modelId="{F7A72E77-B3C3-457E-BF30-A1923B7C8BD1}" type="pres">
      <dgm:prSet presAssocID="{D9B38CD3-A479-4F60-B91A-F299E4BF5AF0}" presName="sibTrans" presStyleCnt="0"/>
      <dgm:spPr/>
      <dgm:t>
        <a:bodyPr/>
        <a:lstStyle/>
        <a:p>
          <a:endParaRPr lang="en-US"/>
        </a:p>
      </dgm:t>
    </dgm:pt>
    <dgm:pt modelId="{F946C4B1-2F57-4B5F-825A-2B202C96795E}" type="pres">
      <dgm:prSet presAssocID="{FF924C96-ABD9-4253-85A5-3261CEA2A428}" presName="node" presStyleLbl="node1" presStyleIdx="3" presStyleCnt="6">
        <dgm:presLayoutVars>
          <dgm:bulletEnabled val="1"/>
        </dgm:presLayoutVars>
      </dgm:prSet>
      <dgm:spPr/>
      <dgm:t>
        <a:bodyPr/>
        <a:lstStyle/>
        <a:p>
          <a:endParaRPr lang="en-US"/>
        </a:p>
      </dgm:t>
    </dgm:pt>
    <dgm:pt modelId="{B55FDD36-778E-4818-8B45-D12CEB226B0F}" type="pres">
      <dgm:prSet presAssocID="{EEF67C7F-DD1C-4BC0-B0D1-D76CEE2C7D35}" presName="sibTrans" presStyleCnt="0"/>
      <dgm:spPr/>
      <dgm:t>
        <a:bodyPr/>
        <a:lstStyle/>
        <a:p>
          <a:endParaRPr lang="en-US"/>
        </a:p>
      </dgm:t>
    </dgm:pt>
    <dgm:pt modelId="{381DD019-0276-4673-AA47-5E47DF84FD03}" type="pres">
      <dgm:prSet presAssocID="{87BA89B6-8807-47DA-A887-82EEA64B8EE0}" presName="node" presStyleLbl="node1" presStyleIdx="4" presStyleCnt="6">
        <dgm:presLayoutVars>
          <dgm:bulletEnabled val="1"/>
        </dgm:presLayoutVars>
      </dgm:prSet>
      <dgm:spPr/>
      <dgm:t>
        <a:bodyPr/>
        <a:lstStyle/>
        <a:p>
          <a:endParaRPr lang="en-US"/>
        </a:p>
      </dgm:t>
    </dgm:pt>
    <dgm:pt modelId="{1634040B-1828-4F76-B3F0-695858E29B9C}" type="pres">
      <dgm:prSet presAssocID="{6775FE79-7B7E-4CED-8930-008446D6A821}" presName="sibTrans" presStyleCnt="0"/>
      <dgm:spPr/>
      <dgm:t>
        <a:bodyPr/>
        <a:lstStyle/>
        <a:p>
          <a:endParaRPr lang="en-US"/>
        </a:p>
      </dgm:t>
    </dgm:pt>
    <dgm:pt modelId="{82276103-B3D6-495F-808C-C00001419F5C}" type="pres">
      <dgm:prSet presAssocID="{DE03B536-6F30-4CD0-B603-291ED67C89EA}" presName="node" presStyleLbl="node1" presStyleIdx="5" presStyleCnt="6">
        <dgm:presLayoutVars>
          <dgm:bulletEnabled val="1"/>
        </dgm:presLayoutVars>
      </dgm:prSet>
      <dgm:spPr/>
      <dgm:t>
        <a:bodyPr/>
        <a:lstStyle/>
        <a:p>
          <a:endParaRPr lang="en-US"/>
        </a:p>
      </dgm:t>
    </dgm:pt>
  </dgm:ptLst>
  <dgm:cxnLst>
    <dgm:cxn modelId="{5EC9B333-9895-4E6B-96D1-CF01FD6AE279}" type="presOf" srcId="{FF924C96-ABD9-4253-85A5-3261CEA2A428}" destId="{F946C4B1-2F57-4B5F-825A-2B202C96795E}" srcOrd="0" destOrd="0" presId="urn:microsoft.com/office/officeart/2005/8/layout/default"/>
    <dgm:cxn modelId="{CD2D323A-05F2-4E26-A17D-5CBE551C5926}" type="presOf" srcId="{87BA89B6-8807-47DA-A887-82EEA64B8EE0}" destId="{381DD019-0276-4673-AA47-5E47DF84FD03}" srcOrd="0" destOrd="0" presId="urn:microsoft.com/office/officeart/2005/8/layout/default"/>
    <dgm:cxn modelId="{7C6C36C7-F8DA-4CDC-900A-4E3A13F77F11}" srcId="{488230F5-3D86-4A9B-9718-05D505F073A8}" destId="{DE03B536-6F30-4CD0-B603-291ED67C89EA}" srcOrd="5" destOrd="0" parTransId="{0212ED42-2B3D-452A-B2DD-8BE7F832B40D}" sibTransId="{6B35E971-67AE-4F55-A3B9-2D03531F1915}"/>
    <dgm:cxn modelId="{6EDC5B0E-A622-469C-8DBD-24D0891ACD0B}" srcId="{488230F5-3D86-4A9B-9718-05D505F073A8}" destId="{FF924C96-ABD9-4253-85A5-3261CEA2A428}" srcOrd="3" destOrd="0" parTransId="{24B73937-9D83-44D5-9FEE-A8CB7EF2ADD6}" sibTransId="{EEF67C7F-DD1C-4BC0-B0D1-D76CEE2C7D35}"/>
    <dgm:cxn modelId="{DE657F03-E164-458D-9BBD-E972C141C546}" srcId="{488230F5-3D86-4A9B-9718-05D505F073A8}" destId="{F1CD8E8B-C674-4F41-BD18-18E3A8BD3FAE}" srcOrd="1" destOrd="0" parTransId="{478DB280-465E-403F-A3B3-F1C45D9FACEE}" sibTransId="{988A3D78-8F8B-4687-92BA-92004C567896}"/>
    <dgm:cxn modelId="{E6E1644C-9B7F-45F0-85E0-B744A5235594}" type="presOf" srcId="{36A72E4F-A284-43B7-9498-86FCBD8D3CE3}" destId="{9009E662-AA32-4B39-AAB8-528AAC2198E2}" srcOrd="0" destOrd="0" presId="urn:microsoft.com/office/officeart/2005/8/layout/default"/>
    <dgm:cxn modelId="{A46C903E-03B0-49F5-8C79-6029C508CDA2}" srcId="{488230F5-3D86-4A9B-9718-05D505F073A8}" destId="{97AA8E7E-3BBA-476C-A08D-49945AD4A31B}" srcOrd="0" destOrd="0" parTransId="{0F7437C8-3EC2-403C-9C38-A8500408751D}" sibTransId="{B20B8137-1B45-454A-9047-49FF36724D1A}"/>
    <dgm:cxn modelId="{D170C905-EADA-4DA4-99C1-96E14BABD41B}" type="presOf" srcId="{DE03B536-6F30-4CD0-B603-291ED67C89EA}" destId="{82276103-B3D6-495F-808C-C00001419F5C}" srcOrd="0" destOrd="0" presId="urn:microsoft.com/office/officeart/2005/8/layout/default"/>
    <dgm:cxn modelId="{AFB93A0F-F0A8-4082-A40D-19412F1C5D29}" type="presOf" srcId="{97AA8E7E-3BBA-476C-A08D-49945AD4A31B}" destId="{C9759106-99AD-4F4F-813F-EBD51480C9C8}" srcOrd="0" destOrd="0" presId="urn:microsoft.com/office/officeart/2005/8/layout/default"/>
    <dgm:cxn modelId="{81361EFF-C916-43E2-B6FE-CA1AF78BC1DE}" type="presOf" srcId="{F1CD8E8B-C674-4F41-BD18-18E3A8BD3FAE}" destId="{B7075D4F-8BB3-45D4-9849-A3DFBB9CD231}" srcOrd="0" destOrd="0" presId="urn:microsoft.com/office/officeart/2005/8/layout/default"/>
    <dgm:cxn modelId="{E23A10AE-849A-44AA-B840-1857C42D428A}" srcId="{488230F5-3D86-4A9B-9718-05D505F073A8}" destId="{36A72E4F-A284-43B7-9498-86FCBD8D3CE3}" srcOrd="2" destOrd="0" parTransId="{82A32744-EBF5-4F7C-97D4-3FC121937ABD}" sibTransId="{D9B38CD3-A479-4F60-B91A-F299E4BF5AF0}"/>
    <dgm:cxn modelId="{22FAF990-59B8-4E6B-B5F9-D772E51480B8}" type="presOf" srcId="{488230F5-3D86-4A9B-9718-05D505F073A8}" destId="{9DCA53B2-1B39-4045-8B1B-222F5DF7F77A}" srcOrd="0" destOrd="0" presId="urn:microsoft.com/office/officeart/2005/8/layout/default"/>
    <dgm:cxn modelId="{CE750B51-8073-4E0E-8C69-11C03FC48FCF}" srcId="{488230F5-3D86-4A9B-9718-05D505F073A8}" destId="{87BA89B6-8807-47DA-A887-82EEA64B8EE0}" srcOrd="4" destOrd="0" parTransId="{9AC4FC43-10BF-43D4-80A6-014E6DC47F85}" sibTransId="{6775FE79-7B7E-4CED-8930-008446D6A821}"/>
    <dgm:cxn modelId="{DE46AB07-C3F6-4322-BD3A-798576F4BC06}" type="presParOf" srcId="{9DCA53B2-1B39-4045-8B1B-222F5DF7F77A}" destId="{C9759106-99AD-4F4F-813F-EBD51480C9C8}" srcOrd="0" destOrd="0" presId="urn:microsoft.com/office/officeart/2005/8/layout/default"/>
    <dgm:cxn modelId="{00028128-EA3E-4966-823C-C26B45799DF0}" type="presParOf" srcId="{9DCA53B2-1B39-4045-8B1B-222F5DF7F77A}" destId="{84C75270-EE85-4E24-B89E-17567D829974}" srcOrd="1" destOrd="0" presId="urn:microsoft.com/office/officeart/2005/8/layout/default"/>
    <dgm:cxn modelId="{F69F0FFA-5AB7-452E-A11E-BD0E153C7D8A}" type="presParOf" srcId="{9DCA53B2-1B39-4045-8B1B-222F5DF7F77A}" destId="{B7075D4F-8BB3-45D4-9849-A3DFBB9CD231}" srcOrd="2" destOrd="0" presId="urn:microsoft.com/office/officeart/2005/8/layout/default"/>
    <dgm:cxn modelId="{A51E79B5-E14F-4F67-B339-2DB8E262398C}" type="presParOf" srcId="{9DCA53B2-1B39-4045-8B1B-222F5DF7F77A}" destId="{713FFCC5-58F3-44A6-B995-DCEA262FF9C8}" srcOrd="3" destOrd="0" presId="urn:microsoft.com/office/officeart/2005/8/layout/default"/>
    <dgm:cxn modelId="{44A33F50-8A1F-4107-A5B6-AF4DCE6BD1E2}" type="presParOf" srcId="{9DCA53B2-1B39-4045-8B1B-222F5DF7F77A}" destId="{9009E662-AA32-4B39-AAB8-528AAC2198E2}" srcOrd="4" destOrd="0" presId="urn:microsoft.com/office/officeart/2005/8/layout/default"/>
    <dgm:cxn modelId="{CFBD6C53-3D17-4908-A8C8-FE0AB1674339}" type="presParOf" srcId="{9DCA53B2-1B39-4045-8B1B-222F5DF7F77A}" destId="{F7A72E77-B3C3-457E-BF30-A1923B7C8BD1}" srcOrd="5" destOrd="0" presId="urn:microsoft.com/office/officeart/2005/8/layout/default"/>
    <dgm:cxn modelId="{81F0CAB7-3CE6-4DD3-A7EE-EFAEDBD6240F}" type="presParOf" srcId="{9DCA53B2-1B39-4045-8B1B-222F5DF7F77A}" destId="{F946C4B1-2F57-4B5F-825A-2B202C96795E}" srcOrd="6" destOrd="0" presId="urn:microsoft.com/office/officeart/2005/8/layout/default"/>
    <dgm:cxn modelId="{3D3A1D38-EFB8-4EC5-80A8-5AAEB570B1A2}" type="presParOf" srcId="{9DCA53B2-1B39-4045-8B1B-222F5DF7F77A}" destId="{B55FDD36-778E-4818-8B45-D12CEB226B0F}" srcOrd="7" destOrd="0" presId="urn:microsoft.com/office/officeart/2005/8/layout/default"/>
    <dgm:cxn modelId="{A166E569-525E-4FCB-BE00-C1521EB7B13B}" type="presParOf" srcId="{9DCA53B2-1B39-4045-8B1B-222F5DF7F77A}" destId="{381DD019-0276-4673-AA47-5E47DF84FD03}" srcOrd="8" destOrd="0" presId="urn:microsoft.com/office/officeart/2005/8/layout/default"/>
    <dgm:cxn modelId="{57AEEB2C-B905-4730-A217-394F76D54296}" type="presParOf" srcId="{9DCA53B2-1B39-4045-8B1B-222F5DF7F77A}" destId="{1634040B-1828-4F76-B3F0-695858E29B9C}" srcOrd="9" destOrd="0" presId="urn:microsoft.com/office/officeart/2005/8/layout/default"/>
    <dgm:cxn modelId="{9D7C90EE-5E11-4166-B8E8-12A4A6CDB60A}" type="presParOf" srcId="{9DCA53B2-1B39-4045-8B1B-222F5DF7F77A}" destId="{82276103-B3D6-495F-808C-C00001419F5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FDB7CC-513C-45B0-A4AF-5E520E71AA4F}"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US"/>
        </a:p>
      </dgm:t>
    </dgm:pt>
    <dgm:pt modelId="{364EBFD3-25A5-476F-BE5F-3494D2EBF715}">
      <dgm:prSet phldrT="[Text]"/>
      <dgm:spPr/>
      <dgm:t>
        <a:bodyPr/>
        <a:lstStyle/>
        <a:p>
          <a:r>
            <a:rPr lang="en-US" b="0" i="0" dirty="0" smtClean="0"/>
            <a:t>creates an opportunity for the teacher to assess what his or her students are learning and where they are experiencing difficulty</a:t>
          </a:r>
          <a:endParaRPr lang="en-US" dirty="0"/>
        </a:p>
      </dgm:t>
    </dgm:pt>
    <dgm:pt modelId="{7590CC08-5B09-49DE-AA28-8C7EF374CFE5}" type="parTrans" cxnId="{E7672618-DCCF-46B3-AD9D-164917F9CD73}">
      <dgm:prSet/>
      <dgm:spPr/>
      <dgm:t>
        <a:bodyPr/>
        <a:lstStyle/>
        <a:p>
          <a:endParaRPr lang="en-US"/>
        </a:p>
      </dgm:t>
    </dgm:pt>
    <dgm:pt modelId="{D3F42038-9249-4FCD-B2DF-0260EA2A3208}" type="sibTrans" cxnId="{E7672618-DCCF-46B3-AD9D-164917F9CD73}">
      <dgm:prSet/>
      <dgm:spPr/>
      <dgm:t>
        <a:bodyPr/>
        <a:lstStyle/>
        <a:p>
          <a:endParaRPr lang="en-US"/>
        </a:p>
      </dgm:t>
    </dgm:pt>
    <dgm:pt modelId="{213E7880-71F9-41D7-846C-46EE273E4C92}">
      <dgm:prSet phldrT="[Text]"/>
      <dgm:spPr/>
      <dgm:t>
        <a:bodyPr/>
        <a:lstStyle/>
        <a:p>
          <a:r>
            <a:rPr lang="en-US" b="0" i="0" dirty="0" smtClean="0"/>
            <a:t>can be approached by students in multiple ways using different solution strategies</a:t>
          </a:r>
          <a:endParaRPr lang="en-US" dirty="0"/>
        </a:p>
      </dgm:t>
    </dgm:pt>
    <dgm:pt modelId="{CF82D9C7-988E-4A9A-88A6-614F8280F2AC}" type="parTrans" cxnId="{EF3F6498-B348-4061-A855-7C60B9CB187D}">
      <dgm:prSet/>
      <dgm:spPr/>
      <dgm:t>
        <a:bodyPr/>
        <a:lstStyle/>
        <a:p>
          <a:endParaRPr lang="en-US"/>
        </a:p>
      </dgm:t>
    </dgm:pt>
    <dgm:pt modelId="{E7F98CF2-A3BE-4FE4-B540-F716436AA17B}" type="sibTrans" cxnId="{EF3F6498-B348-4061-A855-7C60B9CB187D}">
      <dgm:prSet/>
      <dgm:spPr/>
      <dgm:t>
        <a:bodyPr/>
        <a:lstStyle/>
        <a:p>
          <a:endParaRPr lang="en-US"/>
        </a:p>
      </dgm:t>
    </dgm:pt>
    <dgm:pt modelId="{13AEBABA-13CC-48EB-8800-21285A492D62}">
      <dgm:prSet phldrT="[Text]"/>
      <dgm:spPr/>
      <dgm:t>
        <a:bodyPr/>
        <a:lstStyle/>
        <a:p>
          <a:r>
            <a:rPr lang="en-US" b="0" i="0" dirty="0" smtClean="0"/>
            <a:t>has various solutions or allows different decisions or positions to be taken and defended</a:t>
          </a:r>
          <a:endParaRPr lang="en-US" dirty="0"/>
        </a:p>
      </dgm:t>
    </dgm:pt>
    <dgm:pt modelId="{87DF9A08-839D-4BDB-892C-89AB7FC6C359}" type="parTrans" cxnId="{007E389E-E071-441B-BD53-9617CA02A3F9}">
      <dgm:prSet/>
      <dgm:spPr/>
      <dgm:t>
        <a:bodyPr/>
        <a:lstStyle/>
        <a:p>
          <a:endParaRPr lang="en-US"/>
        </a:p>
      </dgm:t>
    </dgm:pt>
    <dgm:pt modelId="{75C5BC25-C641-4032-8D8A-5F7A5BE4C9E8}" type="sibTrans" cxnId="{007E389E-E071-441B-BD53-9617CA02A3F9}">
      <dgm:prSet/>
      <dgm:spPr/>
      <dgm:t>
        <a:bodyPr/>
        <a:lstStyle/>
        <a:p>
          <a:endParaRPr lang="en-US"/>
        </a:p>
      </dgm:t>
    </dgm:pt>
    <dgm:pt modelId="{15F435C4-311F-4E4D-94F3-118C948AA318}">
      <dgm:prSet phldrT="[Text]"/>
      <dgm:spPr/>
      <dgm:t>
        <a:bodyPr/>
        <a:lstStyle/>
        <a:p>
          <a:r>
            <a:rPr lang="en-US" b="0" i="0" dirty="0" smtClean="0"/>
            <a:t>encourages student engagement and discourse</a:t>
          </a:r>
          <a:endParaRPr lang="en-US" dirty="0"/>
        </a:p>
      </dgm:t>
    </dgm:pt>
    <dgm:pt modelId="{C7212C8F-EE53-4A6D-B9A3-E08E0896443D}" type="parTrans" cxnId="{5DCE8363-1DA1-4C15-A139-FE59B4C18A2D}">
      <dgm:prSet/>
      <dgm:spPr/>
      <dgm:t>
        <a:bodyPr/>
        <a:lstStyle/>
        <a:p>
          <a:endParaRPr lang="en-US"/>
        </a:p>
      </dgm:t>
    </dgm:pt>
    <dgm:pt modelId="{777BE457-600B-43BB-A919-0494FFC84783}" type="sibTrans" cxnId="{5DCE8363-1DA1-4C15-A139-FE59B4C18A2D}">
      <dgm:prSet/>
      <dgm:spPr/>
      <dgm:t>
        <a:bodyPr/>
        <a:lstStyle/>
        <a:p>
          <a:endParaRPr lang="en-US"/>
        </a:p>
      </dgm:t>
    </dgm:pt>
    <dgm:pt modelId="{97E31F53-AA30-48B2-B228-7FE01CFD7840}" type="pres">
      <dgm:prSet presAssocID="{6DFDB7CC-513C-45B0-A4AF-5E520E71AA4F}" presName="diagram" presStyleCnt="0">
        <dgm:presLayoutVars>
          <dgm:dir/>
          <dgm:resizeHandles val="exact"/>
        </dgm:presLayoutVars>
      </dgm:prSet>
      <dgm:spPr/>
      <dgm:t>
        <a:bodyPr/>
        <a:lstStyle/>
        <a:p>
          <a:endParaRPr lang="en-US"/>
        </a:p>
      </dgm:t>
    </dgm:pt>
    <dgm:pt modelId="{37300719-9942-4957-8DA5-C62463DB4D20}" type="pres">
      <dgm:prSet presAssocID="{364EBFD3-25A5-476F-BE5F-3494D2EBF715}" presName="node" presStyleLbl="node1" presStyleIdx="0" presStyleCnt="4">
        <dgm:presLayoutVars>
          <dgm:bulletEnabled val="1"/>
        </dgm:presLayoutVars>
      </dgm:prSet>
      <dgm:spPr/>
      <dgm:t>
        <a:bodyPr/>
        <a:lstStyle/>
        <a:p>
          <a:endParaRPr lang="en-US"/>
        </a:p>
      </dgm:t>
    </dgm:pt>
    <dgm:pt modelId="{005D9B74-1C97-439F-BA5E-C010809D2CAB}" type="pres">
      <dgm:prSet presAssocID="{D3F42038-9249-4FCD-B2DF-0260EA2A3208}" presName="sibTrans" presStyleCnt="0"/>
      <dgm:spPr/>
    </dgm:pt>
    <dgm:pt modelId="{3EE51FCB-EC94-4114-AEB6-DAAD46129A3E}" type="pres">
      <dgm:prSet presAssocID="{213E7880-71F9-41D7-846C-46EE273E4C92}" presName="node" presStyleLbl="node1" presStyleIdx="1" presStyleCnt="4">
        <dgm:presLayoutVars>
          <dgm:bulletEnabled val="1"/>
        </dgm:presLayoutVars>
      </dgm:prSet>
      <dgm:spPr/>
      <dgm:t>
        <a:bodyPr/>
        <a:lstStyle/>
        <a:p>
          <a:endParaRPr lang="en-US"/>
        </a:p>
      </dgm:t>
    </dgm:pt>
    <dgm:pt modelId="{72D8FD3B-279B-4E85-81C4-8804023794ED}" type="pres">
      <dgm:prSet presAssocID="{E7F98CF2-A3BE-4FE4-B540-F716436AA17B}" presName="sibTrans" presStyleCnt="0"/>
      <dgm:spPr/>
    </dgm:pt>
    <dgm:pt modelId="{B1B8B96F-8E18-4C45-BB8D-8A4BC5F5B77F}" type="pres">
      <dgm:prSet presAssocID="{13AEBABA-13CC-48EB-8800-21285A492D62}" presName="node" presStyleLbl="node1" presStyleIdx="2" presStyleCnt="4">
        <dgm:presLayoutVars>
          <dgm:bulletEnabled val="1"/>
        </dgm:presLayoutVars>
      </dgm:prSet>
      <dgm:spPr/>
      <dgm:t>
        <a:bodyPr/>
        <a:lstStyle/>
        <a:p>
          <a:endParaRPr lang="en-US"/>
        </a:p>
      </dgm:t>
    </dgm:pt>
    <dgm:pt modelId="{26F42274-4AA1-4E94-B13B-9465DC68BB03}" type="pres">
      <dgm:prSet presAssocID="{75C5BC25-C641-4032-8D8A-5F7A5BE4C9E8}" presName="sibTrans" presStyleCnt="0"/>
      <dgm:spPr/>
    </dgm:pt>
    <dgm:pt modelId="{E0E92D2F-7909-439F-9353-C76C526422E9}" type="pres">
      <dgm:prSet presAssocID="{15F435C4-311F-4E4D-94F3-118C948AA318}" presName="node" presStyleLbl="node1" presStyleIdx="3" presStyleCnt="4">
        <dgm:presLayoutVars>
          <dgm:bulletEnabled val="1"/>
        </dgm:presLayoutVars>
      </dgm:prSet>
      <dgm:spPr/>
      <dgm:t>
        <a:bodyPr/>
        <a:lstStyle/>
        <a:p>
          <a:endParaRPr lang="en-US"/>
        </a:p>
      </dgm:t>
    </dgm:pt>
  </dgm:ptLst>
  <dgm:cxnLst>
    <dgm:cxn modelId="{FBDAC451-67DD-49C7-BB68-BA99DF54DB48}" type="presOf" srcId="{15F435C4-311F-4E4D-94F3-118C948AA318}" destId="{E0E92D2F-7909-439F-9353-C76C526422E9}" srcOrd="0" destOrd="0" presId="urn:microsoft.com/office/officeart/2005/8/layout/default"/>
    <dgm:cxn modelId="{192D7A77-57B0-420B-B2B1-E9AD6D796DD0}" type="presOf" srcId="{6DFDB7CC-513C-45B0-A4AF-5E520E71AA4F}" destId="{97E31F53-AA30-48B2-B228-7FE01CFD7840}" srcOrd="0" destOrd="0" presId="urn:microsoft.com/office/officeart/2005/8/layout/default"/>
    <dgm:cxn modelId="{EF3F6498-B348-4061-A855-7C60B9CB187D}" srcId="{6DFDB7CC-513C-45B0-A4AF-5E520E71AA4F}" destId="{213E7880-71F9-41D7-846C-46EE273E4C92}" srcOrd="1" destOrd="0" parTransId="{CF82D9C7-988E-4A9A-88A6-614F8280F2AC}" sibTransId="{E7F98CF2-A3BE-4FE4-B540-F716436AA17B}"/>
    <dgm:cxn modelId="{E7672618-DCCF-46B3-AD9D-164917F9CD73}" srcId="{6DFDB7CC-513C-45B0-A4AF-5E520E71AA4F}" destId="{364EBFD3-25A5-476F-BE5F-3494D2EBF715}" srcOrd="0" destOrd="0" parTransId="{7590CC08-5B09-49DE-AA28-8C7EF374CFE5}" sibTransId="{D3F42038-9249-4FCD-B2DF-0260EA2A3208}"/>
    <dgm:cxn modelId="{007E389E-E071-441B-BD53-9617CA02A3F9}" srcId="{6DFDB7CC-513C-45B0-A4AF-5E520E71AA4F}" destId="{13AEBABA-13CC-48EB-8800-21285A492D62}" srcOrd="2" destOrd="0" parTransId="{87DF9A08-839D-4BDB-892C-89AB7FC6C359}" sibTransId="{75C5BC25-C641-4032-8D8A-5F7A5BE4C9E8}"/>
    <dgm:cxn modelId="{0FF40FBA-66FC-410C-BD81-FE539526145D}" type="presOf" srcId="{13AEBABA-13CC-48EB-8800-21285A492D62}" destId="{B1B8B96F-8E18-4C45-BB8D-8A4BC5F5B77F}" srcOrd="0" destOrd="0" presId="urn:microsoft.com/office/officeart/2005/8/layout/default"/>
    <dgm:cxn modelId="{5DCE8363-1DA1-4C15-A139-FE59B4C18A2D}" srcId="{6DFDB7CC-513C-45B0-A4AF-5E520E71AA4F}" destId="{15F435C4-311F-4E4D-94F3-118C948AA318}" srcOrd="3" destOrd="0" parTransId="{C7212C8F-EE53-4A6D-B9A3-E08E0896443D}" sibTransId="{777BE457-600B-43BB-A919-0494FFC84783}"/>
    <dgm:cxn modelId="{A64DC587-EC14-44D7-853C-547A4DF73698}" type="presOf" srcId="{213E7880-71F9-41D7-846C-46EE273E4C92}" destId="{3EE51FCB-EC94-4114-AEB6-DAAD46129A3E}" srcOrd="0" destOrd="0" presId="urn:microsoft.com/office/officeart/2005/8/layout/default"/>
    <dgm:cxn modelId="{6CC80E5C-105C-4B4D-83E6-35E1F1717B36}" type="presOf" srcId="{364EBFD3-25A5-476F-BE5F-3494D2EBF715}" destId="{37300719-9942-4957-8DA5-C62463DB4D20}" srcOrd="0" destOrd="0" presId="urn:microsoft.com/office/officeart/2005/8/layout/default"/>
    <dgm:cxn modelId="{D8E71D37-DF5A-45E4-99A3-ECB16B5B283A}" type="presParOf" srcId="{97E31F53-AA30-48B2-B228-7FE01CFD7840}" destId="{37300719-9942-4957-8DA5-C62463DB4D20}" srcOrd="0" destOrd="0" presId="urn:microsoft.com/office/officeart/2005/8/layout/default"/>
    <dgm:cxn modelId="{E2BB99BA-CE06-439D-9D57-F20573C588B6}" type="presParOf" srcId="{97E31F53-AA30-48B2-B228-7FE01CFD7840}" destId="{005D9B74-1C97-439F-BA5E-C010809D2CAB}" srcOrd="1" destOrd="0" presId="urn:microsoft.com/office/officeart/2005/8/layout/default"/>
    <dgm:cxn modelId="{13BED782-7A2B-47AE-9E7F-2C28D7D02780}" type="presParOf" srcId="{97E31F53-AA30-48B2-B228-7FE01CFD7840}" destId="{3EE51FCB-EC94-4114-AEB6-DAAD46129A3E}" srcOrd="2" destOrd="0" presId="urn:microsoft.com/office/officeart/2005/8/layout/default"/>
    <dgm:cxn modelId="{22D5953F-71D4-4B5D-8543-A1A2F2E60620}" type="presParOf" srcId="{97E31F53-AA30-48B2-B228-7FE01CFD7840}" destId="{72D8FD3B-279B-4E85-81C4-8804023794ED}" srcOrd="3" destOrd="0" presId="urn:microsoft.com/office/officeart/2005/8/layout/default"/>
    <dgm:cxn modelId="{4548FB2E-9F13-41A1-9DBA-A6F9D1E31601}" type="presParOf" srcId="{97E31F53-AA30-48B2-B228-7FE01CFD7840}" destId="{B1B8B96F-8E18-4C45-BB8D-8A4BC5F5B77F}" srcOrd="4" destOrd="0" presId="urn:microsoft.com/office/officeart/2005/8/layout/default"/>
    <dgm:cxn modelId="{5BC9D4FD-F09D-4C81-BC75-88DE4A50DD1A}" type="presParOf" srcId="{97E31F53-AA30-48B2-B228-7FE01CFD7840}" destId="{26F42274-4AA1-4E94-B13B-9465DC68BB03}" srcOrd="5" destOrd="0" presId="urn:microsoft.com/office/officeart/2005/8/layout/default"/>
    <dgm:cxn modelId="{54ED24B2-512E-4AD1-8212-C9E38BBC5AFF}" type="presParOf" srcId="{97E31F53-AA30-48B2-B228-7FE01CFD7840}" destId="{E0E92D2F-7909-439F-9353-C76C526422E9}"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54E3B-3533-4487-B5CF-51776986A120}">
      <dsp:nvSpPr>
        <dsp:cNvPr id="0" name=""/>
        <dsp:cNvSpPr/>
      </dsp:nvSpPr>
      <dsp:spPr>
        <a:xfrm>
          <a:off x="1116" y="1534198"/>
          <a:ext cx="4353222" cy="33535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a:p>
      </dsp:txBody>
      <dsp:txXfrm>
        <a:off x="1116" y="1534198"/>
        <a:ext cx="4353222" cy="3353539"/>
      </dsp:txXfrm>
    </dsp:sp>
    <dsp:sp modelId="{E03655A6-A089-4CD3-B53B-724711CDAED5}">
      <dsp:nvSpPr>
        <dsp:cNvPr id="0" name=""/>
        <dsp:cNvSpPr/>
      </dsp:nvSpPr>
      <dsp:spPr>
        <a:xfrm>
          <a:off x="4648181" y="1523254"/>
          <a:ext cx="4353222" cy="335353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a:p>
      </dsp:txBody>
      <dsp:txXfrm>
        <a:off x="4648181" y="1523254"/>
        <a:ext cx="4353222" cy="3353539"/>
      </dsp:txXfrm>
    </dsp:sp>
    <dsp:sp modelId="{8ECA2173-7890-4C5F-B7E4-9B4706DA887A}">
      <dsp:nvSpPr>
        <dsp:cNvPr id="0" name=""/>
        <dsp:cNvSpPr/>
      </dsp:nvSpPr>
      <dsp:spPr>
        <a:xfrm>
          <a:off x="1116" y="4952976"/>
          <a:ext cx="4353222" cy="335353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a:p>
      </dsp:txBody>
      <dsp:txXfrm>
        <a:off x="1116" y="4952976"/>
        <a:ext cx="4353222" cy="3353539"/>
      </dsp:txXfrm>
    </dsp:sp>
    <dsp:sp modelId="{A3EF19B9-327B-4446-BA66-FC3A44E28CAB}">
      <dsp:nvSpPr>
        <dsp:cNvPr id="0" name=""/>
        <dsp:cNvSpPr/>
      </dsp:nvSpPr>
      <dsp:spPr>
        <a:xfrm>
          <a:off x="4648181" y="4953002"/>
          <a:ext cx="4353222" cy="335353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a:p>
      </dsp:txBody>
      <dsp:txXfrm>
        <a:off x="4648181" y="4953002"/>
        <a:ext cx="4353222" cy="3353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54E3B-3533-4487-B5CF-51776986A120}">
      <dsp:nvSpPr>
        <dsp:cNvPr id="0" name=""/>
        <dsp:cNvSpPr/>
      </dsp:nvSpPr>
      <dsp:spPr>
        <a:xfrm>
          <a:off x="1116" y="1534198"/>
          <a:ext cx="4353222" cy="33535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To help students become successful problem solvers, teachers must accept that students’ problem-solving abilities often develop slowly, thereby requiring long-term, sustained attention to making problem solving an integral part of the mathematics program. Moreover, teachers must develop a problem-solving culture in classroom to make problem solving a regular and consistent part of one’s classroom practice.</a:t>
          </a:r>
          <a:endParaRPr lang="en-US" sz="1800" kern="1200" dirty="0"/>
        </a:p>
      </dsp:txBody>
      <dsp:txXfrm>
        <a:off x="1116" y="1534198"/>
        <a:ext cx="4353222" cy="3353539"/>
      </dsp:txXfrm>
    </dsp:sp>
    <dsp:sp modelId="{E03655A6-A089-4CD3-B53B-724711CDAED5}">
      <dsp:nvSpPr>
        <dsp:cNvPr id="0" name=""/>
        <dsp:cNvSpPr/>
      </dsp:nvSpPr>
      <dsp:spPr>
        <a:xfrm>
          <a:off x="4648181" y="1523254"/>
          <a:ext cx="4353222" cy="335353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“Starting with challenging problems, teachers send the message that all students can engage with difficult content especially when they have each other as resources… Starting with the easy stuff contributes to inequitable teaching”</a:t>
          </a:r>
          <a:endParaRPr lang="en-US" sz="2400" kern="1200" dirty="0"/>
        </a:p>
      </dsp:txBody>
      <dsp:txXfrm>
        <a:off x="4648181" y="1523254"/>
        <a:ext cx="4353222" cy="3353539"/>
      </dsp:txXfrm>
    </dsp:sp>
    <dsp:sp modelId="{8ECA2173-7890-4C5F-B7E4-9B4706DA887A}">
      <dsp:nvSpPr>
        <dsp:cNvPr id="0" name=""/>
        <dsp:cNvSpPr/>
      </dsp:nvSpPr>
      <dsp:spPr>
        <a:xfrm>
          <a:off x="1116" y="4952976"/>
          <a:ext cx="4353222" cy="335353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Another important barrier to meaningful problem solving experiences is that teachers often remove the challenges of a mathematical task by taking over the thinking and reasoning and telling students how to solve the problem.</a:t>
          </a:r>
          <a:endParaRPr lang="en-US" sz="2400" kern="1200" dirty="0"/>
        </a:p>
      </dsp:txBody>
      <dsp:txXfrm>
        <a:off x="1116" y="4952976"/>
        <a:ext cx="4353222" cy="3353539"/>
      </dsp:txXfrm>
    </dsp:sp>
    <dsp:sp modelId="{A3EF19B9-327B-4446-BA66-FC3A44E28CAB}">
      <dsp:nvSpPr>
        <dsp:cNvPr id="0" name=""/>
        <dsp:cNvSpPr/>
      </dsp:nvSpPr>
      <dsp:spPr>
        <a:xfrm>
          <a:off x="4648181" y="4953002"/>
          <a:ext cx="4353222" cy="335353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Students do think that they “get it” when methods are shown to them on the board and they repeat them lots of times, but there is a huge difference between seeing something that appears to make sense and understanding it well enough to use it a few weeks or days later or in different situations.</a:t>
          </a:r>
          <a:endParaRPr lang="en-US" sz="2400" kern="1200" dirty="0"/>
        </a:p>
      </dsp:txBody>
      <dsp:txXfrm>
        <a:off x="4648181" y="4953002"/>
        <a:ext cx="4353222" cy="33535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54E3B-3533-4487-B5CF-51776986A120}">
      <dsp:nvSpPr>
        <dsp:cNvPr id="0" name=""/>
        <dsp:cNvSpPr/>
      </dsp:nvSpPr>
      <dsp:spPr>
        <a:xfrm>
          <a:off x="1116" y="1534198"/>
          <a:ext cx="4353222" cy="33535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NCTM Research Brief on Problem Solving</a:t>
          </a:r>
          <a:endParaRPr lang="en-US" sz="3600" b="1" kern="1200" dirty="0"/>
        </a:p>
      </dsp:txBody>
      <dsp:txXfrm>
        <a:off x="1116" y="1534198"/>
        <a:ext cx="4353222" cy="3353539"/>
      </dsp:txXfrm>
    </dsp:sp>
    <dsp:sp modelId="{E03655A6-A089-4CD3-B53B-724711CDAED5}">
      <dsp:nvSpPr>
        <dsp:cNvPr id="0" name=""/>
        <dsp:cNvSpPr/>
      </dsp:nvSpPr>
      <dsp:spPr>
        <a:xfrm>
          <a:off x="4648181" y="1523254"/>
          <a:ext cx="4353222" cy="335353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“Strength in Numbers” by </a:t>
          </a:r>
          <a:r>
            <a:rPr lang="en-US" sz="3600" kern="1200" dirty="0" err="1" smtClean="0"/>
            <a:t>Ilana</a:t>
          </a:r>
          <a:r>
            <a:rPr lang="en-US" sz="3600" kern="1200" dirty="0" smtClean="0"/>
            <a:t> Horn</a:t>
          </a:r>
          <a:endParaRPr lang="en-US" sz="3600" kern="1200" dirty="0"/>
        </a:p>
      </dsp:txBody>
      <dsp:txXfrm>
        <a:off x="4648181" y="1523254"/>
        <a:ext cx="4353222" cy="3353539"/>
      </dsp:txXfrm>
    </dsp:sp>
    <dsp:sp modelId="{8ECA2173-7890-4C5F-B7E4-9B4706DA887A}">
      <dsp:nvSpPr>
        <dsp:cNvPr id="0" name=""/>
        <dsp:cNvSpPr/>
      </dsp:nvSpPr>
      <dsp:spPr>
        <a:xfrm>
          <a:off x="1116" y="4952976"/>
          <a:ext cx="4353222" cy="335353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NCTM Research Brief on Problem Solving</a:t>
          </a:r>
          <a:endParaRPr lang="en-US" sz="3600" kern="1200" dirty="0"/>
        </a:p>
      </dsp:txBody>
      <dsp:txXfrm>
        <a:off x="1116" y="4952976"/>
        <a:ext cx="4353222" cy="3353539"/>
      </dsp:txXfrm>
    </dsp:sp>
    <dsp:sp modelId="{A3EF19B9-327B-4446-BA66-FC3A44E28CAB}">
      <dsp:nvSpPr>
        <dsp:cNvPr id="0" name=""/>
        <dsp:cNvSpPr/>
      </dsp:nvSpPr>
      <dsp:spPr>
        <a:xfrm>
          <a:off x="4648181" y="4953002"/>
          <a:ext cx="4353222" cy="335353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“What’s Math Got To Do With It?” by Jo </a:t>
          </a:r>
          <a:r>
            <a:rPr lang="en-US" sz="3600" kern="1200" dirty="0" err="1" smtClean="0"/>
            <a:t>Boaler</a:t>
          </a:r>
          <a:endParaRPr lang="en-US" sz="3600" kern="1200" dirty="0"/>
        </a:p>
      </dsp:txBody>
      <dsp:txXfrm>
        <a:off x="4648181" y="4953002"/>
        <a:ext cx="4353222" cy="33535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59106-99AD-4F4F-813F-EBD51480C9C8}">
      <dsp:nvSpPr>
        <dsp:cNvPr id="0" name=""/>
        <dsp:cNvSpPr/>
      </dsp:nvSpPr>
      <dsp:spPr>
        <a:xfrm>
          <a:off x="0" y="470296"/>
          <a:ext cx="2500312" cy="1500187"/>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How to collaborate</a:t>
          </a:r>
          <a:endParaRPr lang="en-US" sz="2300" kern="1200" dirty="0"/>
        </a:p>
      </dsp:txBody>
      <dsp:txXfrm>
        <a:off x="0" y="470296"/>
        <a:ext cx="2500312" cy="1500187"/>
      </dsp:txXfrm>
    </dsp:sp>
    <dsp:sp modelId="{B7075D4F-8BB3-45D4-9849-A3DFBB9CD231}">
      <dsp:nvSpPr>
        <dsp:cNvPr id="0" name=""/>
        <dsp:cNvSpPr/>
      </dsp:nvSpPr>
      <dsp:spPr>
        <a:xfrm>
          <a:off x="2750343" y="470296"/>
          <a:ext cx="2500312" cy="1500187"/>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How to strategize</a:t>
          </a:r>
          <a:endParaRPr lang="en-US" sz="2300" kern="1200" dirty="0"/>
        </a:p>
      </dsp:txBody>
      <dsp:txXfrm>
        <a:off x="2750343" y="470296"/>
        <a:ext cx="2500312" cy="1500187"/>
      </dsp:txXfrm>
    </dsp:sp>
    <dsp:sp modelId="{9009E662-AA32-4B39-AAB8-528AAC2198E2}">
      <dsp:nvSpPr>
        <dsp:cNvPr id="0" name=""/>
        <dsp:cNvSpPr/>
      </dsp:nvSpPr>
      <dsp:spPr>
        <a:xfrm>
          <a:off x="5500687" y="470296"/>
          <a:ext cx="2500312" cy="150018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How to problem solve</a:t>
          </a:r>
          <a:endParaRPr lang="en-US" sz="2300" kern="1200" dirty="0"/>
        </a:p>
      </dsp:txBody>
      <dsp:txXfrm>
        <a:off x="5500687" y="470296"/>
        <a:ext cx="2500312" cy="1500187"/>
      </dsp:txXfrm>
    </dsp:sp>
    <dsp:sp modelId="{F946C4B1-2F57-4B5F-825A-2B202C96795E}">
      <dsp:nvSpPr>
        <dsp:cNvPr id="0" name=""/>
        <dsp:cNvSpPr/>
      </dsp:nvSpPr>
      <dsp:spPr>
        <a:xfrm>
          <a:off x="0" y="2220515"/>
          <a:ext cx="2500312" cy="150018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Confident in their math abilities</a:t>
          </a:r>
          <a:endParaRPr lang="en-US" sz="2300" kern="1200" dirty="0"/>
        </a:p>
      </dsp:txBody>
      <dsp:txXfrm>
        <a:off x="0" y="2220515"/>
        <a:ext cx="2500312" cy="1500187"/>
      </dsp:txXfrm>
    </dsp:sp>
    <dsp:sp modelId="{381DD019-0276-4673-AA47-5E47DF84FD03}">
      <dsp:nvSpPr>
        <dsp:cNvPr id="0" name=""/>
        <dsp:cNvSpPr/>
      </dsp:nvSpPr>
      <dsp:spPr>
        <a:xfrm>
          <a:off x="2750343" y="2220515"/>
          <a:ext cx="2500312" cy="1500187"/>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Comfortable with productive struggle and failure</a:t>
          </a:r>
          <a:endParaRPr lang="en-US" sz="2300" kern="1200" dirty="0"/>
        </a:p>
      </dsp:txBody>
      <dsp:txXfrm>
        <a:off x="2750343" y="2220515"/>
        <a:ext cx="2500312" cy="1500187"/>
      </dsp:txXfrm>
    </dsp:sp>
    <dsp:sp modelId="{82276103-B3D6-495F-808C-C00001419F5C}">
      <dsp:nvSpPr>
        <dsp:cNvPr id="0" name=""/>
        <dsp:cNvSpPr/>
      </dsp:nvSpPr>
      <dsp:spPr>
        <a:xfrm>
          <a:off x="5500687" y="2220515"/>
          <a:ext cx="2500312" cy="1500187"/>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Flatten status issues</a:t>
          </a:r>
          <a:endParaRPr lang="en-US" sz="2300" kern="1200" dirty="0"/>
        </a:p>
      </dsp:txBody>
      <dsp:txXfrm>
        <a:off x="5500687" y="2220515"/>
        <a:ext cx="2500312" cy="15001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00719-9942-4957-8DA5-C62463DB4D20}">
      <dsp:nvSpPr>
        <dsp:cNvPr id="0" name=""/>
        <dsp:cNvSpPr/>
      </dsp:nvSpPr>
      <dsp:spPr>
        <a:xfrm>
          <a:off x="460905" y="1047"/>
          <a:ext cx="3479899" cy="20879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t>creates an opportunity for the teacher to assess what his or her students are learning and where they are experiencing difficulty</a:t>
          </a:r>
          <a:endParaRPr lang="en-US" sz="2400" kern="1200" dirty="0"/>
        </a:p>
      </dsp:txBody>
      <dsp:txXfrm>
        <a:off x="460905" y="1047"/>
        <a:ext cx="3479899" cy="2087939"/>
      </dsp:txXfrm>
    </dsp:sp>
    <dsp:sp modelId="{3EE51FCB-EC94-4114-AEB6-DAAD46129A3E}">
      <dsp:nvSpPr>
        <dsp:cNvPr id="0" name=""/>
        <dsp:cNvSpPr/>
      </dsp:nvSpPr>
      <dsp:spPr>
        <a:xfrm>
          <a:off x="4288794" y="1047"/>
          <a:ext cx="3479899" cy="208793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t>can be approached by students in multiple ways using different solution strategies</a:t>
          </a:r>
          <a:endParaRPr lang="en-US" sz="2400" kern="1200" dirty="0"/>
        </a:p>
      </dsp:txBody>
      <dsp:txXfrm>
        <a:off x="4288794" y="1047"/>
        <a:ext cx="3479899" cy="2087939"/>
      </dsp:txXfrm>
    </dsp:sp>
    <dsp:sp modelId="{B1B8B96F-8E18-4C45-BB8D-8A4BC5F5B77F}">
      <dsp:nvSpPr>
        <dsp:cNvPr id="0" name=""/>
        <dsp:cNvSpPr/>
      </dsp:nvSpPr>
      <dsp:spPr>
        <a:xfrm>
          <a:off x="460905" y="2436976"/>
          <a:ext cx="3479899" cy="208793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t>has various solutions or allows different decisions or positions to be taken and defended</a:t>
          </a:r>
          <a:endParaRPr lang="en-US" sz="2400" kern="1200" dirty="0"/>
        </a:p>
      </dsp:txBody>
      <dsp:txXfrm>
        <a:off x="460905" y="2436976"/>
        <a:ext cx="3479899" cy="2087939"/>
      </dsp:txXfrm>
    </dsp:sp>
    <dsp:sp modelId="{E0E92D2F-7909-439F-9353-C76C526422E9}">
      <dsp:nvSpPr>
        <dsp:cNvPr id="0" name=""/>
        <dsp:cNvSpPr/>
      </dsp:nvSpPr>
      <dsp:spPr>
        <a:xfrm>
          <a:off x="4288794" y="2436976"/>
          <a:ext cx="3479899" cy="208793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t>encourages student engagement and discourse</a:t>
          </a:r>
          <a:endParaRPr lang="en-US" sz="2400" kern="1200" dirty="0"/>
        </a:p>
      </dsp:txBody>
      <dsp:txXfrm>
        <a:off x="4288794"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A3012C-EDE8-4F09-AE6C-857448C246C3}" type="datetimeFigureOut">
              <a:rPr lang="en-US" smtClean="0"/>
              <a:t>4/7/2014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6974D3-DDDC-4A00-900D-86880C309359}" type="slidenum">
              <a:rPr lang="en-US" smtClean="0"/>
              <a:t>‹#›</a:t>
            </a:fld>
            <a:endParaRPr lang="en-US"/>
          </a:p>
        </p:txBody>
      </p:sp>
    </p:spTree>
    <p:extLst>
      <p:ext uri="{BB962C8B-B14F-4D97-AF65-F5344CB8AC3E}">
        <p14:creationId xmlns:p14="http://schemas.microsoft.com/office/powerpoint/2010/main" val="77948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self,</a:t>
            </a:r>
            <a:r>
              <a:rPr lang="en-US" baseline="0" dirty="0" smtClean="0"/>
              <a:t> position, context.]</a:t>
            </a:r>
          </a:p>
          <a:p>
            <a:endParaRPr lang="en-US" baseline="0" dirty="0" smtClean="0"/>
          </a:p>
          <a:p>
            <a:r>
              <a:rPr lang="en-US" baseline="0" dirty="0" smtClean="0"/>
              <a:t>State objective:</a:t>
            </a:r>
          </a:p>
          <a:p>
            <a:r>
              <a:rPr lang="en-US" baseline="0" dirty="0" smtClean="0"/>
              <a:t>To get a basis for transitioning to a 100% Problem-Based environment. [Acknowledge that this may be the beginning of the conversation and more adaptive work needs to occur for yourself, your peers and your students.] </a:t>
            </a:r>
          </a:p>
          <a:p>
            <a:endParaRPr lang="en-US" baseline="0" dirty="0" smtClean="0"/>
          </a:p>
          <a:p>
            <a:r>
              <a:rPr lang="en-US" baseline="0" dirty="0" smtClean="0"/>
              <a:t>[Also acknowledge the context in which I work: 100% inquiry-based instructional schools. Small schools. Schools with technology.]</a:t>
            </a:r>
          </a:p>
          <a:p>
            <a:endParaRPr lang="en-US" baseline="0" dirty="0" smtClean="0"/>
          </a:p>
          <a:p>
            <a:r>
              <a:rPr lang="en-US" baseline="0" dirty="0" smtClean="0"/>
              <a:t>I blog at emergentmath.com where you’ll find this presentation and additional resources to develop your problem-based practice.</a:t>
            </a:r>
          </a:p>
        </p:txBody>
      </p:sp>
      <p:sp>
        <p:nvSpPr>
          <p:cNvPr id="4" name="Slide Number Placeholder 3"/>
          <p:cNvSpPr>
            <a:spLocks noGrp="1"/>
          </p:cNvSpPr>
          <p:nvPr>
            <p:ph type="sldNum" sz="quarter" idx="10"/>
          </p:nvPr>
        </p:nvSpPr>
        <p:spPr/>
        <p:txBody>
          <a:bodyPr/>
          <a:lstStyle/>
          <a:p>
            <a:fld id="{DE6974D3-DDDC-4A00-900D-86880C309359}" type="slidenum">
              <a:rPr lang="en-US" smtClean="0"/>
              <a:t>1</a:t>
            </a:fld>
            <a:endParaRPr lang="en-US"/>
          </a:p>
        </p:txBody>
      </p:sp>
    </p:spTree>
    <p:extLst>
      <p:ext uri="{BB962C8B-B14F-4D97-AF65-F5344CB8AC3E}">
        <p14:creationId xmlns:p14="http://schemas.microsoft.com/office/powerpoint/2010/main" val="1785945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be using this framework for</a:t>
            </a:r>
            <a:r>
              <a:rPr lang="en-US" baseline="0" dirty="0" smtClean="0"/>
              <a:t> this session. It’s taken from Simon </a:t>
            </a:r>
            <a:r>
              <a:rPr lang="en-US" baseline="0" dirty="0" err="1" smtClean="0"/>
              <a:t>Sinek’s</a:t>
            </a:r>
            <a:r>
              <a:rPr lang="en-US" baseline="0" dirty="0" smtClean="0"/>
              <a:t> </a:t>
            </a:r>
            <a:r>
              <a:rPr lang="en-US" dirty="0" smtClean="0"/>
              <a:t>“Start with the why”. </a:t>
            </a:r>
          </a:p>
          <a:p>
            <a:endParaRPr lang="en-US" dirty="0" smtClean="0"/>
          </a:p>
          <a:p>
            <a:r>
              <a:rPr lang="en-US" dirty="0" smtClean="0"/>
              <a:t>When you’ve ingrained</a:t>
            </a:r>
            <a:r>
              <a:rPr lang="en-US" baseline="0" dirty="0" smtClean="0"/>
              <a:t> the “why,” the “how” and “what” will be able to come naturally and persistently. Moreover, the “why” gives you a target, or “north star” while you figure out how to best do the stuff around the margins.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2</a:t>
            </a:fld>
            <a:endParaRPr lang="en-US"/>
          </a:p>
        </p:txBody>
      </p:sp>
    </p:spTree>
    <p:extLst>
      <p:ext uri="{BB962C8B-B14F-4D97-AF65-F5344CB8AC3E}">
        <p14:creationId xmlns:p14="http://schemas.microsoft.com/office/powerpoint/2010/main" val="2929958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examine</a:t>
            </a:r>
            <a:r>
              <a:rPr lang="en-US" baseline="0" dirty="0" smtClean="0"/>
              <a:t> the “why” we’ll be using a modified version of a block party protocol. A block party protocol is a nice way to examine one or several texts with a group of people. In the protocol, each participant is given a quote from a text at random and reflect upon it’s meaning. Then participants mingle around the room sharing their quote with others and discussing their takeaways from that quote. This is followed by a debrief of the experience and takeaways from the particular conversations. </a:t>
            </a:r>
          </a:p>
          <a:p>
            <a:endParaRPr lang="en-US" baseline="0" dirty="0" smtClean="0"/>
          </a:p>
          <a:p>
            <a:r>
              <a:rPr lang="en-US" baseline="0" dirty="0" smtClean="0"/>
              <a:t>Consider this the “conference version” of the block party protocol when you’re unsure of the physical space and numbers.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3</a:t>
            </a:fld>
            <a:endParaRPr lang="en-US"/>
          </a:p>
        </p:txBody>
      </p:sp>
    </p:spTree>
    <p:extLst>
      <p:ext uri="{BB962C8B-B14F-4D97-AF65-F5344CB8AC3E}">
        <p14:creationId xmlns:p14="http://schemas.microsoft.com/office/powerpoint/2010/main" val="1532894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Choose one of these four rectangles</a:t>
            </a:r>
            <a:r>
              <a:rPr lang="en-US" baseline="0" dirty="0" smtClean="0"/>
              <a:t>. Pick one and stick with it. This is part of our modified block party protocol.</a:t>
            </a:r>
            <a:endParaRPr lang="en-US" dirty="0" smtClean="0"/>
          </a:p>
          <a:p>
            <a:endParaRPr lang="en-US" baseline="0" dirty="0" smtClean="0"/>
          </a:p>
          <a:p>
            <a:r>
              <a:rPr lang="en-US" baseline="0" dirty="0" smtClean="0"/>
              <a:t>[3 minutes]</a:t>
            </a:r>
          </a:p>
          <a:p>
            <a:endParaRPr lang="en-US" baseline="0" dirty="0" smtClean="0"/>
          </a:p>
          <a:p>
            <a:r>
              <a:rPr lang="en-US" baseline="0" dirty="0" smtClean="0"/>
              <a:t>Now turn to your neighbor (and get up and walk around – depending on the space) and share your quote with that person (don’t worry, I’ll leave these up – you don’t have to memorize).</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4</a:t>
            </a:fld>
            <a:endParaRPr lang="en-US"/>
          </a:p>
        </p:txBody>
      </p:sp>
    </p:spTree>
    <p:extLst>
      <p:ext uri="{BB962C8B-B14F-4D97-AF65-F5344CB8AC3E}">
        <p14:creationId xmlns:p14="http://schemas.microsoft.com/office/powerpoint/2010/main" val="3556625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Stay on that rectangle.</a:t>
            </a:r>
            <a:r>
              <a:rPr lang="en-US" baseline="0" dirty="0" smtClean="0"/>
              <a:t> Here’s your quote to consider and reflect on for a few minutes. Read it over a few times and reflect on your reaction to it. </a:t>
            </a:r>
          </a:p>
          <a:p>
            <a:endParaRPr lang="en-US" baseline="0" dirty="0" smtClean="0"/>
          </a:p>
          <a:p>
            <a:r>
              <a:rPr lang="en-US" baseline="0" dirty="0" smtClean="0"/>
              <a:t>[3 minutes]</a:t>
            </a:r>
          </a:p>
          <a:p>
            <a:endParaRPr lang="en-US" baseline="0" dirty="0" smtClean="0"/>
          </a:p>
          <a:p>
            <a:r>
              <a:rPr lang="en-US" baseline="0" dirty="0" smtClean="0"/>
              <a:t>Now turn to your neighbor (and get up and walk around – depending on the space) and share your quote with that person (don’t worry, I’ll leave these up – you don’t have to memorize).</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5</a:t>
            </a:fld>
            <a:endParaRPr lang="en-US"/>
          </a:p>
        </p:txBody>
      </p:sp>
    </p:spTree>
    <p:extLst>
      <p:ext uri="{BB962C8B-B14F-4D97-AF65-F5344CB8AC3E}">
        <p14:creationId xmlns:p14="http://schemas.microsoft.com/office/powerpoint/2010/main" val="3556625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you’ve had a chance to discuss these quotes,</a:t>
            </a:r>
            <a:r>
              <a:rPr lang="en-US" baseline="0" dirty="0" smtClean="0"/>
              <a:t> I’d like to show you the sources of these quotes. Don’t feel like you need to jot these down as I’ll share the resources for this presentation, including this slide deck, on my blog which I’ll revisit at the end. </a:t>
            </a:r>
          </a:p>
          <a:p>
            <a:endParaRPr lang="en-US" baseline="0" dirty="0" smtClean="0"/>
          </a:p>
          <a:p>
            <a:r>
              <a:rPr lang="en-US" baseline="0" dirty="0" smtClean="0"/>
              <a:t>I hope these source texts give you an inkling to why we would want to fully steep our students in complex tasks throughout a curriculum, consistently.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6</a:t>
            </a:fld>
            <a:endParaRPr lang="en-US"/>
          </a:p>
        </p:txBody>
      </p:sp>
    </p:spTree>
    <p:extLst>
      <p:ext uri="{BB962C8B-B14F-4D97-AF65-F5344CB8AC3E}">
        <p14:creationId xmlns:p14="http://schemas.microsoft.com/office/powerpoint/2010/main" val="3556625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 alternatively, we could let the wisdom</a:t>
            </a:r>
            <a:r>
              <a:rPr lang="en-US" baseline="0" dirty="0" smtClean="0"/>
              <a:t> of Ron Swanson nee Nick </a:t>
            </a:r>
            <a:r>
              <a:rPr lang="en-US" baseline="0" dirty="0" err="1" smtClean="0"/>
              <a:t>Offerman</a:t>
            </a:r>
            <a:r>
              <a:rPr lang="en-US" baseline="0" dirty="0" smtClean="0"/>
              <a:t> stand in for our “why”.</a:t>
            </a:r>
          </a:p>
          <a:p>
            <a:r>
              <a:rPr lang="en-US" baseline="0" dirty="0" smtClean="0"/>
              <a:t>[play video]</a:t>
            </a:r>
          </a:p>
          <a:p>
            <a:r>
              <a:rPr lang="en-US" dirty="0" smtClean="0"/>
              <a:t>What</a:t>
            </a:r>
            <a:r>
              <a:rPr lang="en-US" baseline="0" dirty="0" smtClean="0"/>
              <a:t> Ron says in annoyance we actually believe in earnest. If I may be so bold, I’d suggest my teaching career really began to take off when I came to the operating assumption that … students will not remember a single word I ever say. That may have not been entirely true but that was the assumption I began operating under a few years into my teaching career. And it was quite freeing actually and encouraged me to provide mathematical experiences for students beyond what I demonstrate on the board.</a:t>
            </a:r>
          </a:p>
          <a:p>
            <a:endParaRPr lang="en-US" baseline="0" dirty="0" smtClean="0"/>
          </a:p>
          <a:p>
            <a:r>
              <a:rPr lang="en-US" baseline="0" dirty="0" smtClean="0"/>
              <a:t>Moreover, consider sharing the “why” with your kids. As you no doubt know, you’ll probably be the first teacher to ever challenge students in this way. Personally, I’d consider posting these quotes up around the room </a:t>
            </a:r>
            <a:r>
              <a:rPr lang="en-US" baseline="0" dirty="0" err="1" smtClean="0"/>
              <a:t>moreso</a:t>
            </a:r>
            <a:r>
              <a:rPr lang="en-US" baseline="0" dirty="0" smtClean="0"/>
              <a:t> than the “math is everywhere” posters.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7</a:t>
            </a:fld>
            <a:endParaRPr lang="en-US"/>
          </a:p>
        </p:txBody>
      </p:sp>
    </p:spTree>
    <p:extLst>
      <p:ext uri="{BB962C8B-B14F-4D97-AF65-F5344CB8AC3E}">
        <p14:creationId xmlns:p14="http://schemas.microsoft.com/office/powerpoint/2010/main" val="3029011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many ways, a Problem Based environment</a:t>
            </a:r>
            <a:r>
              <a:rPr lang="en-US" baseline="0" dirty="0" smtClean="0"/>
              <a:t> is incredibly complex with a lot of moving parts. However, in some ways, it’s actually quite simple. Consider this our typical lesson plan. We deliver some sort of instruction, then ask students to reproduce said instruction via a problem set. “All” a </a:t>
            </a:r>
            <a:r>
              <a:rPr lang="en-US" baseline="0" dirty="0" err="1" smtClean="0"/>
              <a:t>PrBL</a:t>
            </a:r>
            <a:r>
              <a:rPr lang="en-US" baseline="0" dirty="0" smtClean="0"/>
              <a:t> classroom does is this.</a:t>
            </a:r>
          </a:p>
          <a:p>
            <a:r>
              <a:rPr lang="en-US" baseline="0" dirty="0" smtClean="0"/>
              <a:t>[Flip]</a:t>
            </a:r>
          </a:p>
          <a:p>
            <a:r>
              <a:rPr lang="en-US" baseline="0" dirty="0" smtClean="0"/>
              <a:t>Now what we do is give the problem first. If you have a problem set on quadratics, great: give that to students first before they’ve ever heard of quadrics. Allow them to struggle with it for a bit. Then, we’re able to jump in instruction after a while. We’ll get more into the structure of this in a moment. But I just wanted to take a moment to acknowledge that, while a </a:t>
            </a:r>
            <a:r>
              <a:rPr lang="en-US" baseline="0" dirty="0" err="1" smtClean="0"/>
              <a:t>PrBL</a:t>
            </a:r>
            <a:r>
              <a:rPr lang="en-US" baseline="0" dirty="0" smtClean="0"/>
              <a:t> classroom is incredibly complex, the basic framework is simple the swapping the placement of the task and the instruction. Hopefully this sets your mind at ease when considering a problem-based environment. All those great teaching moves you’ve done for your entire career are still valid and vital. If you like manipulatives, great, if you do technology investigations super. Shoot if you’re a phenomenal lecturer as I wasn’t, keep that in your toolbox. I’m just suggesting that those great teaching moves occur within the context of a problem that students are in the middle of attempting to solve. More on that in a moment.</a:t>
            </a:r>
          </a:p>
        </p:txBody>
      </p:sp>
      <p:sp>
        <p:nvSpPr>
          <p:cNvPr id="4" name="Slide Number Placeholder 3"/>
          <p:cNvSpPr>
            <a:spLocks noGrp="1"/>
          </p:cNvSpPr>
          <p:nvPr>
            <p:ph type="sldNum" sz="quarter" idx="10"/>
          </p:nvPr>
        </p:nvSpPr>
        <p:spPr/>
        <p:txBody>
          <a:bodyPr/>
          <a:lstStyle/>
          <a:p>
            <a:fld id="{DE6974D3-DDDC-4A00-900D-86880C309359}" type="slidenum">
              <a:rPr lang="en-US" smtClean="0"/>
              <a:t>8</a:t>
            </a:fld>
            <a:endParaRPr lang="en-US"/>
          </a:p>
        </p:txBody>
      </p:sp>
    </p:spTree>
    <p:extLst>
      <p:ext uri="{BB962C8B-B14F-4D97-AF65-F5344CB8AC3E}">
        <p14:creationId xmlns:p14="http://schemas.microsoft.com/office/powerpoint/2010/main" val="269814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diagram we’ve been using for our </a:t>
            </a:r>
            <a:r>
              <a:rPr lang="en-US" baseline="0" dirty="0" err="1" smtClean="0"/>
              <a:t>PrBL</a:t>
            </a:r>
            <a:r>
              <a:rPr lang="en-US" baseline="0" dirty="0" smtClean="0"/>
              <a:t> Units. Every problem is tied to a scaffolding lesson and every scaffolding lesson is tied to a problem. You could consider each problem the next standard in your scope and sequence. After each problem or a few problems, we have the opportunity to change course, depending on how students are doing with the content. As for how long the problem last, I’d say between one-</a:t>
            </a:r>
            <a:r>
              <a:rPr lang="en-US" baseline="0" dirty="0" err="1" smtClean="0"/>
              <a:t>ish</a:t>
            </a:r>
            <a:r>
              <a:rPr lang="en-US" baseline="0" dirty="0" smtClean="0"/>
              <a:t> day to three-</a:t>
            </a:r>
            <a:r>
              <a:rPr lang="en-US" baseline="0" dirty="0" err="1" smtClean="0"/>
              <a:t>ish</a:t>
            </a:r>
            <a:r>
              <a:rPr lang="en-US" baseline="0" dirty="0" smtClean="0"/>
              <a:t> days are probably ideal. </a:t>
            </a:r>
          </a:p>
          <a:p>
            <a:endParaRPr lang="en-US" baseline="0" dirty="0" smtClean="0"/>
          </a:p>
          <a:p>
            <a:r>
              <a:rPr lang="en-US" baseline="0" dirty="0" smtClean="0"/>
              <a:t>In each unit we expect a disciplinary literacy task and a formative assessment lesson, which we won’t get into for this presentation, but are additional things to consider.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9</a:t>
            </a:fld>
            <a:endParaRPr lang="en-US"/>
          </a:p>
        </p:txBody>
      </p:sp>
    </p:spTree>
    <p:extLst>
      <p:ext uri="{BB962C8B-B14F-4D97-AF65-F5344CB8AC3E}">
        <p14:creationId xmlns:p14="http://schemas.microsoft.com/office/powerpoint/2010/main" val="2068772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don’t want to paint this</a:t>
            </a:r>
            <a:r>
              <a:rPr lang="en-US" baseline="0" dirty="0" smtClean="0"/>
              <a:t> picture that a </a:t>
            </a:r>
            <a:r>
              <a:rPr lang="en-US" baseline="0" dirty="0" err="1" smtClean="0"/>
              <a:t>PrBL</a:t>
            </a:r>
            <a:r>
              <a:rPr lang="en-US" baseline="0" dirty="0" smtClean="0"/>
              <a:t> environment is a silver bullet in and of itself. These are just some of the things you’ll need to address and scaffold.</a:t>
            </a:r>
          </a:p>
          <a:p>
            <a:endParaRPr lang="en-US" baseline="0" dirty="0" smtClean="0"/>
          </a:p>
          <a:p>
            <a:r>
              <a:rPr lang="en-US" baseline="0" dirty="0" smtClean="0"/>
              <a:t>How to collaborate. Perhaps the biggest mistake </a:t>
            </a:r>
            <a:r>
              <a:rPr lang="en-US" baseline="0" dirty="0" err="1" smtClean="0"/>
              <a:t>PrBL</a:t>
            </a:r>
            <a:r>
              <a:rPr lang="en-US" baseline="0" dirty="0" smtClean="0"/>
              <a:t> practitioners make – and one that I made – was to assume that students know how to collaborate. I’m not sure what it is. It’s like we see how they interact personally and think “man, they must just be itching to collaborate on math so I don’t have to teach them that skill!” But it’s not like that. When you say “go!” and students begin working on a problem, if you haven’t established and explicitly taught classroom norms, you’ll probably get inequitable </a:t>
            </a:r>
            <a:r>
              <a:rPr lang="en-US" baseline="0" dirty="0" err="1" smtClean="0"/>
              <a:t>groupwork</a:t>
            </a:r>
            <a:r>
              <a:rPr lang="en-US" baseline="0" dirty="0" smtClean="0"/>
              <a:t>.</a:t>
            </a:r>
          </a:p>
          <a:p>
            <a:endParaRPr lang="en-US" baseline="0" dirty="0" smtClean="0"/>
          </a:p>
          <a:p>
            <a:r>
              <a:rPr lang="en-US" baseline="0" dirty="0" smtClean="0"/>
              <a:t>How to strategize. Again, you’re probably the first person to ever ask students to problem-solve in this way. How to do this will have to be </a:t>
            </a:r>
            <a:r>
              <a:rPr lang="en-US" baseline="0" dirty="0" err="1" smtClean="0"/>
              <a:t>scaffolded</a:t>
            </a:r>
            <a:r>
              <a:rPr lang="en-US" baseline="0" dirty="0" smtClean="0"/>
              <a:t> just like your math content. I’ll provide a protocol that I often use that helps establish that persistent problem solving culture.</a:t>
            </a:r>
          </a:p>
          <a:p>
            <a:endParaRPr lang="en-US" baseline="0" dirty="0" smtClean="0"/>
          </a:p>
          <a:p>
            <a:r>
              <a:rPr lang="en-US" baseline="0" dirty="0" smtClean="0"/>
              <a:t>Students are not inherently confident in their math abilities and they are definitely not cool with failure and productive struggle, because that’s what we’ve taught them </a:t>
            </a:r>
            <a:r>
              <a:rPr lang="en-US" baseline="0" dirty="0" err="1" smtClean="0"/>
              <a:t>vis</a:t>
            </a:r>
            <a:r>
              <a:rPr lang="en-US" baseline="0" dirty="0" smtClean="0"/>
              <a:t> a </a:t>
            </a:r>
            <a:r>
              <a:rPr lang="en-US" baseline="0" dirty="0" err="1" smtClean="0"/>
              <a:t>vis</a:t>
            </a:r>
            <a:r>
              <a:rPr lang="en-US" baseline="0" dirty="0" smtClean="0"/>
              <a:t> </a:t>
            </a:r>
            <a:r>
              <a:rPr lang="en-US" baseline="0" dirty="0" err="1" smtClean="0"/>
              <a:t>punative</a:t>
            </a:r>
            <a:r>
              <a:rPr lang="en-US" baseline="0" dirty="0" smtClean="0"/>
              <a:t> grades that assess on correctness for a decade. Students have been conditioned to not take risks.</a:t>
            </a:r>
          </a:p>
          <a:p>
            <a:endParaRPr lang="en-US" baseline="0" dirty="0" smtClean="0"/>
          </a:p>
          <a:p>
            <a:r>
              <a:rPr lang="en-US" baseline="0" dirty="0" smtClean="0"/>
              <a:t>And lastly, we must flatten status issues in the classroom. Kids think that some kids are smart, others are not and we have to communicate different ways of being smart in math. To that I’d recommend a few other sessions at this conference that address this critical issue.</a:t>
            </a:r>
          </a:p>
          <a:p>
            <a:endParaRPr lang="en-US" baseline="0" dirty="0" smtClean="0"/>
          </a:p>
          <a:p>
            <a:r>
              <a:rPr lang="en-US" baseline="0" dirty="0" smtClean="0"/>
              <a:t>So yeah, there are a lot of challenges with a </a:t>
            </a:r>
            <a:r>
              <a:rPr lang="en-US" baseline="0" dirty="0" err="1" smtClean="0"/>
              <a:t>PrBL</a:t>
            </a:r>
            <a:r>
              <a:rPr lang="en-US" baseline="0" dirty="0" smtClean="0"/>
              <a:t> Classroom. And – for better or worse, hopefully better – a </a:t>
            </a:r>
            <a:r>
              <a:rPr lang="en-US" baseline="0" dirty="0" err="1" smtClean="0"/>
              <a:t>PrBL</a:t>
            </a:r>
            <a:r>
              <a:rPr lang="en-US" baseline="0" dirty="0" smtClean="0"/>
              <a:t> classroom will tend to bubble up these issues sooner than in a traditional classroom. If kids aren’t adept at collaborating, strategizing, or aren’t confident in their abilities, that can easily be masked in a traditional classroom focused on reproduction of steps. Then again…. As I look at this list, I mean: isn’t this the true value of math instruction? To me, this is exactly what I want students to learn to do in my math classroom. So I want a classroom that addresses these issues head on.</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10</a:t>
            </a:fld>
            <a:endParaRPr lang="en-US"/>
          </a:p>
        </p:txBody>
      </p:sp>
    </p:spTree>
    <p:extLst>
      <p:ext uri="{BB962C8B-B14F-4D97-AF65-F5344CB8AC3E}">
        <p14:creationId xmlns:p14="http://schemas.microsoft.com/office/powerpoint/2010/main" val="213074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that end, I’d</a:t>
            </a:r>
            <a:r>
              <a:rPr lang="en-US" baseline="0" dirty="0" smtClean="0"/>
              <a:t> suggest that you need three things for a </a:t>
            </a:r>
            <a:r>
              <a:rPr lang="en-US" baseline="0" dirty="0" err="1" smtClean="0"/>
              <a:t>PrBL</a:t>
            </a:r>
            <a:r>
              <a:rPr lang="en-US" baseline="0" dirty="0" smtClean="0"/>
              <a:t> Classroom to be successful.</a:t>
            </a:r>
          </a:p>
          <a:p>
            <a:endParaRPr lang="en-US" baseline="0" dirty="0" smtClean="0"/>
          </a:p>
          <a:p>
            <a:r>
              <a:rPr lang="en-US" baseline="0" dirty="0" smtClean="0"/>
              <a:t>This session will henceforth be focused on the tasks, but I hope I’ve impressed the critical nature of the other two vertices of this triangle.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11</a:t>
            </a:fld>
            <a:endParaRPr lang="en-US"/>
          </a:p>
        </p:txBody>
      </p:sp>
    </p:spTree>
    <p:extLst>
      <p:ext uri="{BB962C8B-B14F-4D97-AF65-F5344CB8AC3E}">
        <p14:creationId xmlns:p14="http://schemas.microsoft.com/office/powerpoint/2010/main" val="1265950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critical move suggested by</a:t>
            </a:r>
            <a:r>
              <a:rPr lang="en-US" baseline="0" dirty="0" smtClean="0"/>
              <a:t> research is the establishment, teaching, and revisiting of classroom norms. Norms are a way of acting and interacting and just like content, they become more ingrained the more they are discussed and taught.</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12</a:t>
            </a:fld>
            <a:endParaRPr lang="en-US"/>
          </a:p>
        </p:txBody>
      </p:sp>
    </p:spTree>
    <p:extLst>
      <p:ext uri="{BB962C8B-B14F-4D97-AF65-F5344CB8AC3E}">
        <p14:creationId xmlns:p14="http://schemas.microsoft.com/office/powerpoint/2010/main" val="3205500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makes a quality problem? Well thankfully NCTM in the</a:t>
            </a:r>
            <a:r>
              <a:rPr lang="en-US" baseline="0" dirty="0" smtClean="0"/>
              <a:t> aforementioned research brief provides a “worthwhile problem criteria”. The brief provides 10 criteria but I’d like to focus on these four as we examine a few tasks. Frankly some of the criteria are a little soft on content or perhaps too broad to use in analysis. These four that I’ve selected I feel embody the real shift from a classroom where problem solving is sort of hinted at and one where the curriculum, start-to-finish is bent on problem solving.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13</a:t>
            </a:fld>
            <a:endParaRPr lang="en-US"/>
          </a:p>
        </p:txBody>
      </p:sp>
    </p:spTree>
    <p:extLst>
      <p:ext uri="{BB962C8B-B14F-4D97-AF65-F5344CB8AC3E}">
        <p14:creationId xmlns:p14="http://schemas.microsoft.com/office/powerpoint/2010/main" val="2786441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acting</a:t>
            </a:r>
            <a:r>
              <a:rPr lang="en-US" baseline="0" dirty="0" smtClean="0"/>
              <a:t> funny. Check it out]</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14</a:t>
            </a:fld>
            <a:endParaRPr lang="en-US"/>
          </a:p>
        </p:txBody>
      </p:sp>
    </p:spTree>
    <p:extLst>
      <p:ext uri="{BB962C8B-B14F-4D97-AF65-F5344CB8AC3E}">
        <p14:creationId xmlns:p14="http://schemas.microsoft.com/office/powerpoint/2010/main" val="3387553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here’s the start of the protocol</a:t>
            </a:r>
            <a:r>
              <a:rPr lang="en-US" baseline="0" dirty="0" smtClean="0"/>
              <a:t> we use. And I’d start by suggesting that a protocol becomes more useful with repetitive use. You know how I mentioned that students aren’t adept at problem solving, which is the whole point of this? Make sure to give them a tool that they become familiar with the begin that process. It doesn’t have to be this one but this is one that I’ve found successful. It’s called the Know/Need to Know Process.</a:t>
            </a:r>
          </a:p>
          <a:p>
            <a:endParaRPr lang="en-US" baseline="0" dirty="0" smtClean="0"/>
          </a:p>
          <a:p>
            <a:r>
              <a:rPr lang="en-US" baseline="0" dirty="0" smtClean="0"/>
              <a:t>First, students are asked to define the problem. Maybe it’ll incorporate some sort of prediction, maybe a </a:t>
            </a:r>
            <a:r>
              <a:rPr lang="en-US" baseline="0" dirty="0" err="1" smtClean="0"/>
              <a:t>shoutout</a:t>
            </a:r>
            <a:r>
              <a:rPr lang="en-US" baseline="0" dirty="0" smtClean="0"/>
              <a:t> to reasonableness. This is followed by </a:t>
            </a:r>
            <a:r>
              <a:rPr lang="en-US" baseline="0" dirty="0" err="1" smtClean="0"/>
              <a:t>Know’s</a:t>
            </a:r>
            <a:r>
              <a:rPr lang="en-US" baseline="0" dirty="0" smtClean="0"/>
              <a:t> and Need-to-Knows. Basically, what do students know about the problem, what’s the important information, what’s the prior knowledge that might help them out. Then, the need-to-knows. What information or mathematical stuff will you need to know in order to solve this problem. So I’ll toss this image back up and just take a few minutes to talk to your neighbor and discuss what information will you need to know in order to solve this problem.</a:t>
            </a:r>
          </a:p>
          <a:p>
            <a:endParaRPr lang="en-US" baseline="0" dirty="0" smtClean="0"/>
          </a:p>
          <a:p>
            <a:r>
              <a:rPr lang="en-US" baseline="0" dirty="0" smtClean="0"/>
              <a:t>[5 minutes]</a:t>
            </a:r>
          </a:p>
          <a:p>
            <a:endParaRPr lang="en-US" baseline="0" dirty="0" smtClean="0"/>
          </a:p>
          <a:p>
            <a:r>
              <a:rPr lang="en-US" baseline="0" dirty="0" smtClean="0"/>
              <a:t>Alright so at this point in my class I’d facilitate and “massage” the need to knows as a whole class to make sure we got ones that were appropriate for the standard I’m trying to teach. In this case, the lesson was intended to be on building functions to create a system of equation. Like I said this is an Algebra 1 class. Hopefully y’all put down something about the number of trips I’d have to make. Or the amount of stuff we have to move. Maybe you talked about how much gas it’d cost. This is great. You’re now asking me for the pertinent information to solve this problem, and eventually the </a:t>
            </a:r>
            <a:r>
              <a:rPr lang="en-US" baseline="0" dirty="0" err="1" smtClean="0"/>
              <a:t>acutal</a:t>
            </a:r>
            <a:r>
              <a:rPr lang="en-US" baseline="0" dirty="0" smtClean="0"/>
              <a:t> math in order to solve it.</a:t>
            </a:r>
          </a:p>
          <a:p>
            <a:endParaRPr lang="en-US" baseline="0" dirty="0" smtClean="0"/>
          </a:p>
          <a:p>
            <a:r>
              <a:rPr lang="en-US" baseline="0" dirty="0" smtClean="0"/>
              <a:t>And before I move on, I’m guessing that a few of y’all threw out something about Pythagorean’s Theorem. We’ve got a right triangle after all and some kids have that alarm in their brain that says every time there’s a right triangle, </a:t>
            </a:r>
            <a:r>
              <a:rPr lang="en-US" baseline="0" dirty="0" err="1" smtClean="0"/>
              <a:t>Pythagorus</a:t>
            </a:r>
            <a:r>
              <a:rPr lang="en-US" baseline="0" dirty="0" smtClean="0"/>
              <a:t> can’t be far behind. But others may not. So now that I’ve collected these sheets, and we’ve discussed this as a class, I have a perfect opportunity to decide if I need to hold a small workshop around Pythagorean’s theorem. This protocol naturally differentiates.</a:t>
            </a:r>
          </a:p>
          <a:p>
            <a:endParaRPr lang="en-US" baseline="0" dirty="0" smtClean="0"/>
          </a:p>
          <a:p>
            <a:r>
              <a:rPr lang="en-US" baseline="0" dirty="0" smtClean="0"/>
              <a:t>Let’s take a look at another entry event.</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15</a:t>
            </a:fld>
            <a:endParaRPr lang="en-US"/>
          </a:p>
        </p:txBody>
      </p:sp>
    </p:spTree>
    <p:extLst>
      <p:ext uri="{BB962C8B-B14F-4D97-AF65-F5344CB8AC3E}">
        <p14:creationId xmlns:p14="http://schemas.microsoft.com/office/powerpoint/2010/main" val="422644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moment]</a:t>
            </a:r>
          </a:p>
          <a:p>
            <a:endParaRPr lang="en-US" dirty="0" smtClean="0"/>
          </a:p>
          <a:p>
            <a:r>
              <a:rPr lang="en-US" dirty="0" smtClean="0"/>
              <a:t>This problem doesn’t require video editing</a:t>
            </a:r>
            <a:r>
              <a:rPr lang="en-US" baseline="0" dirty="0" smtClean="0"/>
              <a:t> or much in terms of multimedia other than taking a photo. </a:t>
            </a:r>
          </a:p>
          <a:p>
            <a:endParaRPr lang="en-US" baseline="0" dirty="0" smtClean="0"/>
          </a:p>
          <a:p>
            <a:r>
              <a:rPr lang="en-US" dirty="0" smtClean="0"/>
              <a:t>This packaging</a:t>
            </a:r>
            <a:r>
              <a:rPr lang="en-US" baseline="0" dirty="0" smtClean="0"/>
              <a:t> is ripe for the K/NTK process. There are data, claims, and summation of knowledge that can be </a:t>
            </a:r>
            <a:r>
              <a:rPr lang="en-US" baseline="0" dirty="0" err="1" smtClean="0"/>
              <a:t>identifyed</a:t>
            </a:r>
            <a:r>
              <a:rPr lang="en-US" baseline="0" dirty="0" smtClean="0"/>
              <a:t> and possibly challenged. Again, a systems-</a:t>
            </a:r>
            <a:r>
              <a:rPr lang="en-US" baseline="0" dirty="0" err="1" smtClean="0"/>
              <a:t>ish</a:t>
            </a:r>
            <a:r>
              <a:rPr lang="en-US" baseline="0" dirty="0" smtClean="0"/>
              <a:t> problem. This is similar content, but posed in a different way, according to your preference, or possibly one-after-the-other. This light bulb is more expensive initially, but uses less energy. Incandescent bulbs use more energy but are way cheaper. </a:t>
            </a:r>
          </a:p>
          <a:p>
            <a:endParaRPr lang="en-US" baseline="0" dirty="0" smtClean="0"/>
          </a:p>
          <a:p>
            <a:r>
              <a:rPr lang="en-US" baseline="0" dirty="0" smtClean="0"/>
              <a:t>Whether it comes at the beginning using the K/NTK process or 30 minutes into student working on the problem, they’’</a:t>
            </a:r>
            <a:r>
              <a:rPr lang="en-US" baseline="0" dirty="0" err="1" smtClean="0"/>
              <a:t>ll</a:t>
            </a:r>
            <a:r>
              <a:rPr lang="en-US" baseline="0" dirty="0" smtClean="0"/>
              <a:t> be asking “how do you find the intersection of these two lines?” By posing the problem BEFORE the instruction, you’ve suddenly become the hero! You can save the day and teach them “THIS IS CALLED A SYSTEM OF EQUATIONS AND THIS IS HOW YOU CAN SOLVE THEM.”</a:t>
            </a:r>
          </a:p>
          <a:p>
            <a:endParaRPr lang="en-US" baseline="0" dirty="0" smtClean="0"/>
          </a:p>
          <a:p>
            <a:r>
              <a:rPr lang="en-US" baseline="0" dirty="0" smtClean="0"/>
              <a:t>Let’s look at one more, again in video form.</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16</a:t>
            </a:fld>
            <a:endParaRPr lang="en-US"/>
          </a:p>
        </p:txBody>
      </p:sp>
    </p:spTree>
    <p:extLst>
      <p:ext uri="{BB962C8B-B14F-4D97-AF65-F5344CB8AC3E}">
        <p14:creationId xmlns:p14="http://schemas.microsoft.com/office/powerpoint/2010/main" val="1940685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Ideally, it’d be fantastic if you could pose problems without having to ask a question. With carefully crafted – yet inexpensive or, in this case, free - video editing software, you can create an artifact that may get students asking the question. </a:t>
            </a:r>
          </a:p>
        </p:txBody>
      </p:sp>
      <p:sp>
        <p:nvSpPr>
          <p:cNvPr id="4" name="Slide Number Placeholder 3"/>
          <p:cNvSpPr>
            <a:spLocks noGrp="1"/>
          </p:cNvSpPr>
          <p:nvPr>
            <p:ph type="sldNum" sz="quarter" idx="10"/>
          </p:nvPr>
        </p:nvSpPr>
        <p:spPr/>
        <p:txBody>
          <a:bodyPr/>
          <a:lstStyle/>
          <a:p>
            <a:fld id="{DE6974D3-DDDC-4A00-900D-86880C309359}" type="slidenum">
              <a:rPr lang="en-US" smtClean="0"/>
              <a:t>17</a:t>
            </a:fld>
            <a:endParaRPr lang="en-US"/>
          </a:p>
        </p:txBody>
      </p:sp>
    </p:spTree>
    <p:extLst>
      <p:ext uri="{BB962C8B-B14F-4D97-AF65-F5344CB8AC3E}">
        <p14:creationId xmlns:p14="http://schemas.microsoft.com/office/powerpoint/2010/main" val="3561891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discover</a:t>
            </a:r>
            <a:r>
              <a:rPr lang="en-US" baseline="0" dirty="0" smtClean="0"/>
              <a:t> that after a little while you’ll start to develop a sort of “problem radar”. You’ll always be in problem finding mode. You’ll see something on TV or in the newspaper and think “this’d be great to incorporate into my class.” It’s kind of fun.</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18</a:t>
            </a:fld>
            <a:endParaRPr lang="en-US"/>
          </a:p>
        </p:txBody>
      </p:sp>
    </p:spTree>
    <p:extLst>
      <p:ext uri="{BB962C8B-B14F-4D97-AF65-F5344CB8AC3E}">
        <p14:creationId xmlns:p14="http://schemas.microsoft.com/office/powerpoint/2010/main" val="1888600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how do you design problems. Unfortunately, this is something we simply don’t have time for in a one hour session, but here are some quick tips to get you started. </a:t>
            </a:r>
          </a:p>
          <a:p>
            <a:endParaRPr lang="en-US" baseline="0" dirty="0" smtClean="0"/>
          </a:p>
          <a:p>
            <a:r>
              <a:rPr lang="en-US" baseline="0" dirty="0" smtClean="0"/>
              <a:t>Start with the math. What’s the standard or cluster of standards you’re trying to address.</a:t>
            </a:r>
          </a:p>
          <a:p>
            <a:endParaRPr lang="en-US" baseline="0" dirty="0" smtClean="0"/>
          </a:p>
          <a:p>
            <a:r>
              <a:rPr lang="en-US" baseline="0" dirty="0" smtClean="0"/>
              <a:t>Think about applied scenarios. This is usually the first place I turn: when do I actually encounter this math in an actual real live scenario? Because that could contribute to the crafting of the entry event. Applied scenarios aren’t the end-all-be-all, but to me are the most compelling and frankly the easiest way to start. </a:t>
            </a:r>
          </a:p>
          <a:p>
            <a:endParaRPr lang="en-US" baseline="0" dirty="0" smtClean="0"/>
          </a:p>
          <a:p>
            <a:r>
              <a:rPr lang="en-US" baseline="0" dirty="0" smtClean="0"/>
              <a:t>Try to add some drama. The squirrel video attempted to leave viewers in suspense so kids wanted to know how it ended. Or want to know how to solve the task.</a:t>
            </a:r>
          </a:p>
          <a:p>
            <a:endParaRPr lang="en-US" baseline="0" dirty="0" smtClean="0"/>
          </a:p>
          <a:p>
            <a:r>
              <a:rPr lang="en-US" baseline="0" dirty="0" smtClean="0"/>
              <a:t>Predict what student NTK’s will be. And design the scaffolding and instruction. Again, this is the stuff you’ve always done, but now it’s in assistance of students solving a larger problem.</a:t>
            </a:r>
          </a:p>
          <a:p>
            <a:endParaRPr lang="en-US" baseline="0" dirty="0" smtClean="0"/>
          </a:p>
          <a:p>
            <a:r>
              <a:rPr lang="en-US" baseline="0" dirty="0" smtClean="0"/>
              <a:t>And lastly, find problems that are compelling to you. Maybe the most important thing you can do as a math teacher is model that excitement and curiosity. Even if it’s a dumb little video of a guy racing another guy in a squirrel costume, if it’s clever, if it’s novel, if it’s funny to you, it probably will be for your students as well. </a:t>
            </a:r>
          </a:p>
        </p:txBody>
      </p:sp>
      <p:sp>
        <p:nvSpPr>
          <p:cNvPr id="4" name="Slide Number Placeholder 3"/>
          <p:cNvSpPr>
            <a:spLocks noGrp="1"/>
          </p:cNvSpPr>
          <p:nvPr>
            <p:ph type="sldNum" sz="quarter" idx="10"/>
          </p:nvPr>
        </p:nvSpPr>
        <p:spPr/>
        <p:txBody>
          <a:bodyPr/>
          <a:lstStyle/>
          <a:p>
            <a:fld id="{DE6974D3-DDDC-4A00-900D-86880C309359}" type="slidenum">
              <a:rPr lang="en-US" smtClean="0"/>
              <a:t>19</a:t>
            </a:fld>
            <a:endParaRPr lang="en-US"/>
          </a:p>
        </p:txBody>
      </p:sp>
    </p:spTree>
    <p:extLst>
      <p:ext uri="{BB962C8B-B14F-4D97-AF65-F5344CB8AC3E}">
        <p14:creationId xmlns:p14="http://schemas.microsoft.com/office/powerpoint/2010/main" val="2344019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Zooming out</a:t>
            </a:r>
            <a:r>
              <a:rPr lang="en-US" baseline="0" dirty="0" smtClean="0"/>
              <a:t> one more level, we attempt to build our curriculum via a </a:t>
            </a:r>
            <a:r>
              <a:rPr lang="en-US" baseline="0" dirty="0" err="1" smtClean="0"/>
              <a:t>PrBL</a:t>
            </a:r>
            <a:r>
              <a:rPr lang="en-US" baseline="0" dirty="0" smtClean="0"/>
              <a:t> Classroom. I’ve attempted to do just that on my blog using stuff that’s been freely posted around the web. </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20</a:t>
            </a:fld>
            <a:endParaRPr lang="en-US"/>
          </a:p>
        </p:txBody>
      </p:sp>
    </p:spTree>
    <p:extLst>
      <p:ext uri="{BB962C8B-B14F-4D97-AF65-F5344CB8AC3E}">
        <p14:creationId xmlns:p14="http://schemas.microsoft.com/office/powerpoint/2010/main" val="238667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again, this presentation,</a:t>
            </a:r>
            <a:r>
              <a:rPr lang="en-US" baseline="0" dirty="0" smtClean="0"/>
              <a:t> including links to resources, tasks, and these curriculum maps can be found on my website emergentmath.com where I often consider implications of a </a:t>
            </a:r>
            <a:r>
              <a:rPr lang="en-US" baseline="0" dirty="0" err="1" smtClean="0"/>
              <a:t>PrBL</a:t>
            </a:r>
            <a:r>
              <a:rPr lang="en-US" baseline="0" dirty="0" smtClean="0"/>
              <a:t> classroom. We’ve only scratched the surface, and there is so much more to consider: assessment, scaffolding, managing groups, just to name a few. But I hope I’ve at least laid some groundwork for you to explore further.</a:t>
            </a:r>
          </a:p>
          <a:p>
            <a:endParaRPr lang="en-US" baseline="0" dirty="0" smtClean="0"/>
          </a:p>
          <a:p>
            <a:r>
              <a:rPr lang="en-US" baseline="0" dirty="0" smtClean="0"/>
              <a:t>You can find me hanging out online via my email address, blog, and twitter account. </a:t>
            </a:r>
          </a:p>
          <a:p>
            <a:endParaRPr lang="en-US" baseline="0" dirty="0" smtClean="0"/>
          </a:p>
          <a:p>
            <a:r>
              <a:rPr lang="en-US" baseline="0" dirty="0" smtClean="0"/>
              <a:t>Thanks.</a:t>
            </a:r>
            <a:endParaRPr lang="en-US" dirty="0"/>
          </a:p>
        </p:txBody>
      </p:sp>
      <p:sp>
        <p:nvSpPr>
          <p:cNvPr id="4" name="Slide Number Placeholder 3"/>
          <p:cNvSpPr>
            <a:spLocks noGrp="1"/>
          </p:cNvSpPr>
          <p:nvPr>
            <p:ph type="sldNum" sz="quarter" idx="10"/>
          </p:nvPr>
        </p:nvSpPr>
        <p:spPr/>
        <p:txBody>
          <a:bodyPr/>
          <a:lstStyle/>
          <a:p>
            <a:fld id="{DE6974D3-DDDC-4A00-900D-86880C309359}" type="slidenum">
              <a:rPr lang="en-US" smtClean="0"/>
              <a:t>21</a:t>
            </a:fld>
            <a:endParaRPr lang="en-US"/>
          </a:p>
        </p:txBody>
      </p:sp>
    </p:spTree>
    <p:extLst>
      <p:ext uri="{BB962C8B-B14F-4D97-AF65-F5344CB8AC3E}">
        <p14:creationId xmlns:p14="http://schemas.microsoft.com/office/powerpoint/2010/main" val="3430816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FBF510-0EC5-4B4C-9BEC-56B0CB852C73}"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48695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BF510-0EC5-4B4C-9BEC-56B0CB852C73}"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74111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FBF510-0EC5-4B4C-9BEC-56B0CB852C73}"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290772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FBF510-0EC5-4B4C-9BEC-56B0CB852C73}"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986605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FBF510-0EC5-4B4C-9BEC-56B0CB852C73}" type="datetimeFigureOut">
              <a:rPr lang="en-US" smtClean="0"/>
              <a:t>4/7/2014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15951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FBF510-0EC5-4B4C-9BEC-56B0CB852C73}" type="datetimeFigureOut">
              <a:rPr lang="en-US" smtClean="0"/>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199221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BF510-0EC5-4B4C-9BEC-56B0CB852C73}" type="datetimeFigureOut">
              <a:rPr lang="en-US" smtClean="0"/>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83691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BF510-0EC5-4B4C-9BEC-56B0CB852C73}"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184642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BF510-0EC5-4B4C-9BEC-56B0CB852C73}" type="datetimeFigureOut">
              <a:rPr lang="en-US" smtClean="0"/>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17211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BF510-0EC5-4B4C-9BEC-56B0CB852C73}"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1170877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BF510-0EC5-4B4C-9BEC-56B0CB852C73}" type="datetimeFigureOut">
              <a:rPr lang="en-US" smtClean="0"/>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D6C26-6F9F-43FA-9271-461849699398}" type="slidenum">
              <a:rPr lang="en-US" smtClean="0"/>
              <a:t>‹#›</a:t>
            </a:fld>
            <a:endParaRPr lang="en-US"/>
          </a:p>
        </p:txBody>
      </p:sp>
    </p:spTree>
    <p:extLst>
      <p:ext uri="{BB962C8B-B14F-4D97-AF65-F5344CB8AC3E}">
        <p14:creationId xmlns:p14="http://schemas.microsoft.com/office/powerpoint/2010/main" val="302593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FBF510-0EC5-4B4C-9BEC-56B0CB852C73}" type="datetimeFigureOut">
              <a:rPr lang="en-US" smtClean="0"/>
              <a:t>4/7/2014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7D6C26-6F9F-43FA-9271-461849699398}" type="slidenum">
              <a:rPr lang="en-US" smtClean="0"/>
              <a:t>‹#›</a:t>
            </a:fld>
            <a:endParaRPr lang="en-US"/>
          </a:p>
        </p:txBody>
      </p:sp>
    </p:spTree>
    <p:extLst>
      <p:ext uri="{BB962C8B-B14F-4D97-AF65-F5344CB8AC3E}">
        <p14:creationId xmlns:p14="http://schemas.microsoft.com/office/powerpoint/2010/main" val="3667453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0"/>
            <a:ext cx="10706100" cy="3886200"/>
          </a:xfrm>
          <a:prstGeom prst="rect">
            <a:avLst/>
          </a:prstGeom>
        </p:spPr>
      </p:pic>
      <p:sp>
        <p:nvSpPr>
          <p:cNvPr id="2" name="Title 1"/>
          <p:cNvSpPr>
            <a:spLocks noGrp="1"/>
          </p:cNvSpPr>
          <p:nvPr>
            <p:ph type="ctrTitle"/>
          </p:nvPr>
        </p:nvSpPr>
        <p:spPr>
          <a:xfrm>
            <a:off x="838200" y="3178175"/>
            <a:ext cx="7772400" cy="1470025"/>
          </a:xfrm>
        </p:spPr>
        <p:txBody>
          <a:bodyPr/>
          <a:lstStyle/>
          <a:p>
            <a:pPr algn="r"/>
            <a:r>
              <a:rPr lang="en-US" dirty="0" smtClean="0">
                <a:latin typeface="Agency FB" panose="020B0503020202020204" pitchFamily="34" charset="0"/>
              </a:rPr>
              <a:t>Setting the Scene: Designing Your Problem-Based Classroom</a:t>
            </a:r>
            <a:endParaRPr lang="en-US" dirty="0">
              <a:latin typeface="Agency FB" panose="020B0503020202020204" pitchFamily="34" charset="0"/>
            </a:endParaRPr>
          </a:p>
        </p:txBody>
      </p:sp>
      <p:sp>
        <p:nvSpPr>
          <p:cNvPr id="3" name="Subtitle 2"/>
          <p:cNvSpPr>
            <a:spLocks noGrp="1"/>
          </p:cNvSpPr>
          <p:nvPr>
            <p:ph type="subTitle" idx="1"/>
          </p:nvPr>
        </p:nvSpPr>
        <p:spPr>
          <a:xfrm>
            <a:off x="1905000" y="4800600"/>
            <a:ext cx="6400800" cy="1752600"/>
          </a:xfrm>
        </p:spPr>
        <p:txBody>
          <a:bodyPr>
            <a:normAutofit fontScale="92500"/>
          </a:bodyPr>
          <a:lstStyle/>
          <a:p>
            <a:pPr algn="r"/>
            <a:r>
              <a:rPr lang="en-US" dirty="0" smtClean="0"/>
              <a:t>Geoff Krall</a:t>
            </a:r>
          </a:p>
          <a:p>
            <a:pPr algn="r"/>
            <a:r>
              <a:rPr lang="en-US" dirty="0" err="1" smtClean="0"/>
              <a:t>gkrall@newtechnetwork</a:t>
            </a:r>
            <a:endParaRPr lang="en-US" dirty="0" smtClean="0"/>
          </a:p>
          <a:p>
            <a:pPr algn="r"/>
            <a:r>
              <a:rPr lang="en-US" dirty="0" smtClean="0"/>
              <a:t>emergentmath.com | @</a:t>
            </a:r>
            <a:r>
              <a:rPr lang="en-US" dirty="0" err="1" smtClean="0"/>
              <a:t>emergentmath</a:t>
            </a:r>
            <a:endParaRPr lang="en-US" dirty="0"/>
          </a:p>
        </p:txBody>
      </p:sp>
    </p:spTree>
    <p:extLst>
      <p:ext uri="{BB962C8B-B14F-4D97-AF65-F5344CB8AC3E}">
        <p14:creationId xmlns:p14="http://schemas.microsoft.com/office/powerpoint/2010/main" val="4062236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 y="0"/>
            <a:ext cx="9142858" cy="6857143"/>
          </a:xfrm>
          <a:prstGeom prst="rect">
            <a:avLst/>
          </a:prstGeom>
        </p:spPr>
      </p:pic>
    </p:spTree>
    <p:extLst>
      <p:ext uri="{BB962C8B-B14F-4D97-AF65-F5344CB8AC3E}">
        <p14:creationId xmlns:p14="http://schemas.microsoft.com/office/powerpoint/2010/main" val="4236321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 dirty="0" smtClean="0">
                <a:latin typeface="Aparajita" panose="020B0604020202020204" pitchFamily="34" charset="0"/>
                <a:cs typeface="Aparajita" panose="020B0604020202020204" pitchFamily="34" charset="0"/>
              </a:rPr>
              <a:t>Examining </a:t>
            </a:r>
            <a:r>
              <a:rPr lang="en" u="sng" dirty="0" smtClean="0">
                <a:latin typeface="Aparajita" panose="020B0604020202020204" pitchFamily="34" charset="0"/>
                <a:cs typeface="Aparajita" panose="020B0604020202020204" pitchFamily="34" charset="0"/>
              </a:rPr>
              <a:t>Why</a:t>
            </a:r>
            <a:r>
              <a:rPr lang="en" dirty="0" smtClean="0">
                <a:latin typeface="Aparajita" panose="020B0604020202020204" pitchFamily="34" charset="0"/>
                <a:cs typeface="Aparajita" panose="020B0604020202020204" pitchFamily="34" charset="0"/>
              </a:rPr>
              <a:t>: Block Party Protocol</a:t>
            </a:r>
            <a:endParaRPr lang="en-US" dirty="0">
              <a:latin typeface="Aparajita" panose="020B0604020202020204" pitchFamily="34" charset="0"/>
              <a:cs typeface="Aparajita" panose="020B0604020202020204" pitchFamily="34" charset="0"/>
            </a:endParaRPr>
          </a:p>
        </p:txBody>
      </p:sp>
      <p:sp>
        <p:nvSpPr>
          <p:cNvPr id="3" name="Content Placeholder 2"/>
          <p:cNvSpPr>
            <a:spLocks noGrp="1"/>
          </p:cNvSpPr>
          <p:nvPr>
            <p:ph idx="1"/>
          </p:nvPr>
        </p:nvSpPr>
        <p:spPr/>
        <p:txBody>
          <a:bodyPr/>
          <a:lstStyle/>
          <a:p>
            <a:pPr marL="38100" indent="0">
              <a:buClr>
                <a:schemeClr val="dk1"/>
              </a:buClr>
              <a:buSzPct val="166666"/>
              <a:buNone/>
            </a:pPr>
            <a:r>
              <a:rPr lang="en" sz="2800" dirty="0" smtClean="0"/>
              <a:t>Select a quote at random and reflect on its meaning. (3 minutes)</a:t>
            </a:r>
          </a:p>
          <a:p>
            <a:pPr marL="38100" indent="0">
              <a:buClr>
                <a:schemeClr val="dk1"/>
              </a:buClr>
              <a:buSzPct val="166666"/>
              <a:buNone/>
            </a:pPr>
            <a:r>
              <a:rPr lang="en" sz="2800" dirty="0" smtClean="0"/>
              <a:t>Mingle and share quotes in pairs or triads. (10 minutes)</a:t>
            </a:r>
          </a:p>
          <a:p>
            <a:pPr marL="914400" lvl="1" indent="-381000">
              <a:buClr>
                <a:schemeClr val="dk1"/>
              </a:buClr>
              <a:buSzPct val="80000"/>
              <a:buFont typeface="Courier New"/>
              <a:buChar char="o"/>
            </a:pPr>
            <a:r>
              <a:rPr lang="en" sz="2400" dirty="0" smtClean="0"/>
              <a:t>Try to have at least three minglings.</a:t>
            </a:r>
          </a:p>
        </p:txBody>
      </p:sp>
    </p:spTree>
    <p:extLst>
      <p:ext uri="{BB962C8B-B14F-4D97-AF65-F5344CB8AC3E}">
        <p14:creationId xmlns:p14="http://schemas.microsoft.com/office/powerpoint/2010/main" val="1352066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30435269"/>
              </p:ext>
            </p:extLst>
          </p:nvPr>
        </p:nvGraphicFramePr>
        <p:xfrm>
          <a:off x="76200" y="-1447800"/>
          <a:ext cx="9144000" cy="1021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528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58435520"/>
              </p:ext>
            </p:extLst>
          </p:nvPr>
        </p:nvGraphicFramePr>
        <p:xfrm>
          <a:off x="76200" y="-1447800"/>
          <a:ext cx="9144000" cy="1021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03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863713840"/>
              </p:ext>
            </p:extLst>
          </p:nvPr>
        </p:nvGraphicFramePr>
        <p:xfrm>
          <a:off x="76200" y="-1447800"/>
          <a:ext cx="9144000" cy="1021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528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_1231.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14400" y="1219200"/>
            <a:ext cx="7303770" cy="4114800"/>
          </a:xfrm>
          <a:prstGeom prst="rect">
            <a:avLst/>
          </a:prstGeom>
        </p:spPr>
      </p:pic>
    </p:spTree>
    <p:extLst>
      <p:ext uri="{BB962C8B-B14F-4D97-AF65-F5344CB8AC3E}">
        <p14:creationId xmlns:p14="http://schemas.microsoft.com/office/powerpoint/2010/main" val="2893555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3086100" y="1690687"/>
            <a:ext cx="2971800" cy="2057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 name="Rectangle 2"/>
          <p:cNvSpPr/>
          <p:nvPr/>
        </p:nvSpPr>
        <p:spPr>
          <a:xfrm>
            <a:off x="152400" y="1890713"/>
            <a:ext cx="2795588" cy="146208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US" sz="3600" dirty="0"/>
              <a:t>Instruction</a:t>
            </a:r>
          </a:p>
        </p:txBody>
      </p:sp>
      <p:sp>
        <p:nvSpPr>
          <p:cNvPr id="4" name="Rectangle 3"/>
          <p:cNvSpPr/>
          <p:nvPr/>
        </p:nvSpPr>
        <p:spPr>
          <a:xfrm>
            <a:off x="6056313" y="1828800"/>
            <a:ext cx="2935287" cy="1462087"/>
          </a:xfrm>
          <a:prstGeom prst="rect">
            <a:avLst/>
          </a:prstGeom>
        </p:spPr>
        <p:style>
          <a:lnRef idx="3">
            <a:schemeClr val="lt1"/>
          </a:lnRef>
          <a:fillRef idx="1">
            <a:schemeClr val="accent6"/>
          </a:fillRef>
          <a:effectRef idx="1">
            <a:schemeClr val="accent6"/>
          </a:effectRef>
          <a:fontRef idx="minor">
            <a:schemeClr val="lt1"/>
          </a:fontRef>
        </p:style>
        <p:txBody>
          <a:bodyPr anchor="ctr"/>
          <a:lstStyle/>
          <a:p>
            <a:pPr algn="ctr">
              <a:defRPr/>
            </a:pPr>
            <a:r>
              <a:rPr lang="en-US" sz="4000" dirty="0"/>
              <a:t>Problems</a:t>
            </a:r>
          </a:p>
        </p:txBody>
      </p:sp>
      <p:sp>
        <p:nvSpPr>
          <p:cNvPr id="5" name="Circular Arrow 4"/>
          <p:cNvSpPr/>
          <p:nvPr/>
        </p:nvSpPr>
        <p:spPr>
          <a:xfrm rot="10800000">
            <a:off x="1524000" y="1447800"/>
            <a:ext cx="6553200" cy="4038600"/>
          </a:xfrm>
          <a:prstGeom prst="circularArrow">
            <a:avLst>
              <a:gd name="adj1" fmla="val 6453"/>
              <a:gd name="adj2" fmla="val 998713"/>
              <a:gd name="adj3" fmla="val 20529401"/>
              <a:gd name="adj4" fmla="val 10964281"/>
              <a:gd name="adj5" fmla="val 13308"/>
            </a:avLst>
          </a:prstGeom>
          <a:solidFill>
            <a:srgbClr val="66FF33">
              <a:alpha val="21000"/>
            </a:srgb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6" name="Title 6"/>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latin typeface="Aparajita" panose="020B0604020202020204" pitchFamily="34" charset="0"/>
                <a:cs typeface="Aparajita" panose="020B0604020202020204" pitchFamily="34" charset="0"/>
              </a:rPr>
              <a:t>Examining </a:t>
            </a:r>
            <a:r>
              <a:rPr lang="en-US" u="sng" smtClean="0">
                <a:latin typeface="Aparajita" panose="020B0604020202020204" pitchFamily="34" charset="0"/>
                <a:cs typeface="Aparajita" panose="020B0604020202020204" pitchFamily="34" charset="0"/>
              </a:rPr>
              <a:t>How</a:t>
            </a:r>
            <a:r>
              <a:rPr lang="en-US" smtClean="0">
                <a:latin typeface="Aparajita" panose="020B0604020202020204" pitchFamily="34" charset="0"/>
                <a:cs typeface="Aparajita" panose="020B0604020202020204" pitchFamily="34" charset="0"/>
              </a:rPr>
              <a:t>: Problem Based Learning</a:t>
            </a:r>
            <a:endParaRPr lang="en-US"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298083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0035 4.07407E-6 L 0.17084 0.04004 C 0.2066 0.04907 0.26042 0.05393 0.31632 0.05393 C 0.38004 0.05393 0.43108 0.04907 0.46702 0.04004 L 0.63854 4.07407E-6 " pathEditMode="relative" rAng="0" ptsTypes="FffFF">
                                      <p:cBhvr>
                                        <p:cTn id="6" dur="2000" fill="hold"/>
                                        <p:tgtEl>
                                          <p:spTgt spid="3"/>
                                        </p:tgtEl>
                                        <p:attrNameLst>
                                          <p:attrName>ppt_x</p:attrName>
                                          <p:attrName>ppt_y</p:attrName>
                                        </p:attrNameLst>
                                      </p:cBhvr>
                                      <p:rCtr x="31944" y="2685"/>
                                    </p:animMotion>
                                  </p:childTnLst>
                                </p:cTn>
                              </p:par>
                              <p:par>
                                <p:cTn id="7" presetID="37" presetClass="path" presetSubtype="0" accel="50000" decel="50000" fill="hold" grpId="0" nodeType="withEffect">
                                  <p:stCondLst>
                                    <p:cond delay="0"/>
                                  </p:stCondLst>
                                  <p:childTnLst>
                                    <p:animMotion origin="layout" path="M -0.02257 0.00903 L -0.19149 -0.03102 C -0.22673 -0.04005 -0.27969 -0.04491 -0.33489 -0.04491 C -0.39826 -0.04491 -0.44861 -0.04005 -0.48403 -0.03102 L -0.6533 0.00903 " pathEditMode="relative" rAng="10800000" ptsTypes="FffFF">
                                      <p:cBhvr>
                                        <p:cTn id="8" dur="2000" fill="hold"/>
                                        <p:tgtEl>
                                          <p:spTgt spid="4"/>
                                        </p:tgtEl>
                                        <p:attrNameLst>
                                          <p:attrName>ppt_x</p:attrName>
                                          <p:attrName>ppt_y</p:attrName>
                                        </p:attrNameLst>
                                      </p:cBhvr>
                                      <p:rCtr x="-31528"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latin typeface="Aparajita" panose="020B0604020202020204" pitchFamily="34" charset="0"/>
                <a:cs typeface="Aparajita" panose="020B0604020202020204" pitchFamily="34" charset="0"/>
              </a:rPr>
              <a:t>Examining </a:t>
            </a:r>
            <a:r>
              <a:rPr lang="en-US" u="sng" dirty="0" smtClean="0">
                <a:latin typeface="Aparajita" panose="020B0604020202020204" pitchFamily="34" charset="0"/>
                <a:cs typeface="Aparajita" panose="020B0604020202020204" pitchFamily="34" charset="0"/>
              </a:rPr>
              <a:t>How</a:t>
            </a:r>
            <a:r>
              <a:rPr lang="en-US" dirty="0" smtClean="0">
                <a:latin typeface="Aparajita" panose="020B0604020202020204" pitchFamily="34" charset="0"/>
                <a:cs typeface="Aparajita" panose="020B0604020202020204" pitchFamily="34" charset="0"/>
              </a:rPr>
              <a:t>: Problem Based Learning</a:t>
            </a:r>
            <a:endParaRPr lang="en-US" dirty="0">
              <a:latin typeface="Aparajita" panose="020B0604020202020204" pitchFamily="34" charset="0"/>
              <a:cs typeface="Aparajita" panose="020B0604020202020204" pitchFamily="34" charset="0"/>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9715" y="1600200"/>
            <a:ext cx="7664570" cy="4525963"/>
          </a:xfrm>
        </p:spPr>
      </p:pic>
    </p:spTree>
    <p:extLst>
      <p:ext uri="{BB962C8B-B14F-4D97-AF65-F5344CB8AC3E}">
        <p14:creationId xmlns:p14="http://schemas.microsoft.com/office/powerpoint/2010/main" val="49467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challenge</a:t>
            </a:r>
            <a:endParaRPr lang="en-US" dirty="0"/>
          </a:p>
        </p:txBody>
      </p:sp>
      <p:graphicFrame>
        <p:nvGraphicFramePr>
          <p:cNvPr id="4" name="Diagram 3"/>
          <p:cNvGraphicFramePr/>
          <p:nvPr>
            <p:extLst>
              <p:ext uri="{D42A27DB-BD31-4B8C-83A1-F6EECF244321}">
                <p14:modId xmlns:p14="http://schemas.microsoft.com/office/powerpoint/2010/main" val="3997830906"/>
              </p:ext>
            </p:extLst>
          </p:nvPr>
        </p:nvGraphicFramePr>
        <p:xfrm>
          <a:off x="609600" y="1752600"/>
          <a:ext cx="8001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8215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Preconditions for success in a Problem Based Classroom</a:t>
            </a:r>
            <a:endParaRPr lang="en-US" dirty="0"/>
          </a:p>
        </p:txBody>
      </p:sp>
      <p:pic>
        <p:nvPicPr>
          <p:cNvPr id="1026" name="Picture 2" descr="http://emergentmath.files.wordpress.com/2013/09/triang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89" y="1600200"/>
            <a:ext cx="8039011" cy="5067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333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381000"/>
            <a:ext cx="11087100" cy="7391400"/>
          </a:xfrm>
          <a:prstGeom prst="rect">
            <a:avLst/>
          </a:prstGeom>
        </p:spPr>
      </p:pic>
    </p:spTree>
    <p:extLst>
      <p:ext uri="{BB962C8B-B14F-4D97-AF65-F5344CB8AC3E}">
        <p14:creationId xmlns:p14="http://schemas.microsoft.com/office/powerpoint/2010/main" val="1445711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NCTM’s “Worthwhile Problem Criteria” (a selection)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721305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6220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haul entry event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6858000"/>
          </a:xfrm>
          <a:prstGeom prst="rect">
            <a:avLst/>
          </a:prstGeom>
        </p:spPr>
      </p:pic>
    </p:spTree>
    <p:extLst>
      <p:ext uri="{BB962C8B-B14F-4D97-AF65-F5344CB8AC3E}">
        <p14:creationId xmlns:p14="http://schemas.microsoft.com/office/powerpoint/2010/main" val="19061734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198" y="-450560"/>
            <a:ext cx="6705602" cy="8680160"/>
          </a:xfrm>
          <a:prstGeom prst="rect">
            <a:avLst/>
          </a:prstGeom>
          <a:ln>
            <a:solidFill>
              <a:schemeClr val="accent1"/>
            </a:solidFill>
          </a:ln>
        </p:spPr>
      </p:pic>
      <p:sp>
        <p:nvSpPr>
          <p:cNvPr id="4" name="TextBox 3"/>
          <p:cNvSpPr txBox="1"/>
          <p:nvPr/>
        </p:nvSpPr>
        <p:spPr>
          <a:xfrm>
            <a:off x="76200" y="152400"/>
            <a:ext cx="2438400" cy="4893647"/>
          </a:xfrm>
          <a:prstGeom prst="rect">
            <a:avLst/>
          </a:prstGeom>
          <a:noFill/>
        </p:spPr>
        <p:txBody>
          <a:bodyPr wrap="square" rtlCol="0">
            <a:spAutoFit/>
          </a:bodyPr>
          <a:lstStyle/>
          <a:p>
            <a:r>
              <a:rPr lang="en-US" sz="2400" dirty="0" smtClean="0">
                <a:latin typeface="Aharoni" panose="02010803020104030203" pitchFamily="2" charset="-79"/>
                <a:cs typeface="Aharoni" panose="02010803020104030203" pitchFamily="2" charset="-79"/>
              </a:rPr>
              <a:t>Provide students an oft-used protocol.</a:t>
            </a:r>
          </a:p>
          <a:p>
            <a:endParaRPr lang="en-US" sz="2400" dirty="0">
              <a:latin typeface="Aharoni" panose="02010803020104030203" pitchFamily="2" charset="-79"/>
              <a:cs typeface="Aharoni" panose="02010803020104030203" pitchFamily="2" charset="-79"/>
            </a:endParaRPr>
          </a:p>
          <a:p>
            <a:r>
              <a:rPr lang="en-US" sz="2400" dirty="0" smtClean="0">
                <a:latin typeface="Aharoni" panose="02010803020104030203" pitchFamily="2" charset="-79"/>
                <a:cs typeface="Aharoni" panose="02010803020104030203" pitchFamily="2" charset="-79"/>
              </a:rPr>
              <a:t>Here’s mine.</a:t>
            </a:r>
          </a:p>
          <a:p>
            <a:endParaRPr lang="en-US" sz="2400" dirty="0" smtClean="0">
              <a:latin typeface="Aharoni" panose="02010803020104030203" pitchFamily="2" charset="-79"/>
              <a:cs typeface="Aharoni" panose="02010803020104030203" pitchFamily="2" charset="-79"/>
            </a:endParaRPr>
          </a:p>
          <a:p>
            <a:endParaRPr lang="en-US" sz="2400" dirty="0">
              <a:latin typeface="Aharoni" panose="02010803020104030203" pitchFamily="2" charset="-79"/>
              <a:cs typeface="Aharoni" panose="02010803020104030203" pitchFamily="2" charset="-79"/>
            </a:endParaRPr>
          </a:p>
          <a:p>
            <a:endParaRPr lang="en-US" sz="2400" dirty="0" smtClean="0">
              <a:latin typeface="Aharoni" panose="02010803020104030203" pitchFamily="2" charset="-79"/>
              <a:cs typeface="Aharoni" panose="02010803020104030203" pitchFamily="2" charset="-79"/>
            </a:endParaRPr>
          </a:p>
          <a:p>
            <a:endParaRPr lang="en-US" sz="2400" dirty="0">
              <a:latin typeface="Aharoni" panose="02010803020104030203" pitchFamily="2" charset="-79"/>
              <a:cs typeface="Aharoni" panose="02010803020104030203" pitchFamily="2" charset="-79"/>
            </a:endParaRPr>
          </a:p>
          <a:p>
            <a:endParaRPr lang="en-US" sz="2400" dirty="0">
              <a:latin typeface="Aharoni" panose="02010803020104030203" pitchFamily="2" charset="-79"/>
              <a:cs typeface="Aharoni" panose="02010803020104030203" pitchFamily="2" charset="-79"/>
            </a:endParaRPr>
          </a:p>
          <a:p>
            <a:r>
              <a:rPr lang="en-US" sz="2400" b="1" dirty="0" smtClean="0">
                <a:solidFill>
                  <a:schemeClr val="accent1"/>
                </a:solidFill>
                <a:latin typeface="Aharoni" panose="02010803020104030203" pitchFamily="2" charset="-79"/>
                <a:ea typeface="Batang" panose="02030600000101010101" pitchFamily="18" charset="-127"/>
                <a:cs typeface="Aharoni" panose="02010803020104030203" pitchFamily="2" charset="-79"/>
              </a:rPr>
              <a:t>Know/Need-to-Know/Next-Steps</a:t>
            </a:r>
          </a:p>
        </p:txBody>
      </p:sp>
    </p:spTree>
    <p:extLst>
      <p:ext uri="{BB962C8B-B14F-4D97-AF65-F5344CB8AC3E}">
        <p14:creationId xmlns:p14="http://schemas.microsoft.com/office/powerpoint/2010/main" val="3669378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57200"/>
            <a:ext cx="3545723" cy="5943600"/>
          </a:xfrm>
          <a:prstGeom prst="rect">
            <a:avLst/>
          </a:prstGeom>
        </p:spPr>
      </p:pic>
      <p:sp>
        <p:nvSpPr>
          <p:cNvPr id="3" name="TextBox 2"/>
          <p:cNvSpPr txBox="1"/>
          <p:nvPr/>
        </p:nvSpPr>
        <p:spPr>
          <a:xfrm>
            <a:off x="4191000" y="663476"/>
            <a:ext cx="4572000" cy="2308324"/>
          </a:xfrm>
          <a:prstGeom prst="rect">
            <a:avLst/>
          </a:prstGeom>
          <a:noFill/>
        </p:spPr>
        <p:txBody>
          <a:bodyPr wrap="square">
            <a:spAutoFit/>
          </a:bodyPr>
          <a:lstStyle/>
          <a:p>
            <a:pPr>
              <a:defRPr/>
            </a:pPr>
            <a:r>
              <a:rPr lang="en-US" sz="2400" dirty="0" smtClean="0">
                <a:latin typeface="Aharoni" panose="02010803020104030203" pitchFamily="2" charset="-79"/>
                <a:ea typeface="ＭＳ Ｐゴシック" pitchFamily="34" charset="-128"/>
                <a:cs typeface="Aharoni" panose="02010803020104030203" pitchFamily="2" charset="-79"/>
              </a:rPr>
              <a:t>How much will you save by using this light bulb instead of an incandescent one?</a:t>
            </a:r>
          </a:p>
          <a:p>
            <a:pPr>
              <a:defRPr/>
            </a:pPr>
            <a:endParaRPr lang="en-US" sz="2400" dirty="0">
              <a:latin typeface="Aharoni" panose="02010803020104030203" pitchFamily="2" charset="-79"/>
              <a:ea typeface="ＭＳ Ｐゴシック" pitchFamily="34" charset="-128"/>
              <a:cs typeface="Aharoni" panose="02010803020104030203" pitchFamily="2" charset="-79"/>
            </a:endParaRPr>
          </a:p>
          <a:p>
            <a:pPr>
              <a:defRPr/>
            </a:pPr>
            <a:r>
              <a:rPr lang="en-US" sz="2400" dirty="0" smtClean="0">
                <a:latin typeface="Aharoni" panose="02010803020104030203" pitchFamily="2" charset="-79"/>
                <a:ea typeface="ＭＳ Ｐゴシック" pitchFamily="34" charset="-128"/>
                <a:cs typeface="Aharoni" panose="02010803020104030203" pitchFamily="2" charset="-79"/>
              </a:rPr>
              <a:t>How long before it pays itself off?</a:t>
            </a:r>
            <a:endParaRPr lang="en-US" sz="2400" dirty="0">
              <a:latin typeface="Aharoni" panose="02010803020104030203" pitchFamily="2" charset="-79"/>
              <a:ea typeface="ＭＳ Ｐゴシック" pitchFamily="34" charset="-128"/>
              <a:cs typeface="Aharoni" panose="02010803020104030203" pitchFamily="2" charset="-79"/>
            </a:endParaRPr>
          </a:p>
        </p:txBody>
      </p:sp>
    </p:spTree>
    <p:extLst>
      <p:ext uri="{BB962C8B-B14F-4D97-AF65-F5344CB8AC3E}">
        <p14:creationId xmlns:p14="http://schemas.microsoft.com/office/powerpoint/2010/main" val="216718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latin typeface="Aparajita" panose="020B0604020202020204" pitchFamily="34" charset="0"/>
                <a:cs typeface="Aparajita" panose="020B0604020202020204" pitchFamily="34" charset="0"/>
              </a:rPr>
              <a:t>What</a:t>
            </a:r>
            <a:r>
              <a:rPr lang="en-US" dirty="0" smtClean="0">
                <a:latin typeface="Aparajita" panose="020B0604020202020204" pitchFamily="34" charset="0"/>
                <a:cs typeface="Aparajita" panose="020B0604020202020204" pitchFamily="34" charset="0"/>
              </a:rPr>
              <a:t>: the tasks &amp; initiating the inquiry</a:t>
            </a:r>
            <a:endParaRPr lang="en-US" dirty="0">
              <a:latin typeface="Aparajita" panose="020B0604020202020204" pitchFamily="34" charset="0"/>
              <a:cs typeface="Aparajita" panose="020B0604020202020204" pitchFamily="34" charset="0"/>
            </a:endParaRPr>
          </a:p>
        </p:txBody>
      </p:sp>
      <p:pic>
        <p:nvPicPr>
          <p:cNvPr id="5" name="Entry Event v 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49275" y="1600200"/>
            <a:ext cx="8045450" cy="4525963"/>
          </a:xfrm>
        </p:spPr>
      </p:pic>
    </p:spTree>
    <p:extLst>
      <p:ext uri="{BB962C8B-B14F-4D97-AF65-F5344CB8AC3E}">
        <p14:creationId xmlns:p14="http://schemas.microsoft.com/office/powerpoint/2010/main" val="21979460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emergentmath.files.wordpress.com/2014/02/maiww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52412"/>
            <a:ext cx="7629526" cy="639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965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signing Women (1986) P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622663"/>
            <a:ext cx="3429000" cy="507940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4515394" y="1678578"/>
            <a:ext cx="3048000" cy="457200"/>
          </a:xfrm>
          <a:prstGeom prst="line">
            <a:avLst/>
          </a:prstGeom>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4914900" y="1296650"/>
            <a:ext cx="3238500" cy="1446550"/>
          </a:xfrm>
          <a:prstGeom prst="rect">
            <a:avLst/>
          </a:prstGeom>
          <a:noFill/>
        </p:spPr>
        <p:txBody>
          <a:bodyPr wrap="square" rtlCol="0">
            <a:spAutoFit/>
          </a:bodyPr>
          <a:lstStyle/>
          <a:p>
            <a:r>
              <a:rPr lang="en-US" sz="8800" b="1" dirty="0" smtClean="0">
                <a:solidFill>
                  <a:srgbClr val="FFFF00"/>
                </a:solidFill>
                <a:latin typeface="Amienne" panose="04000508060000020003" pitchFamily="82" charset="0"/>
                <a:cs typeface="Aharoni" panose="02010803020104030203" pitchFamily="2" charset="-79"/>
              </a:rPr>
              <a:t>Problems</a:t>
            </a:r>
            <a:endParaRPr lang="en-US" sz="8800" b="1" dirty="0">
              <a:solidFill>
                <a:srgbClr val="FFFF00"/>
              </a:solidFill>
              <a:latin typeface="Amienne" panose="04000508060000020003" pitchFamily="82" charset="0"/>
              <a:cs typeface="Aharoni" panose="02010803020104030203" pitchFamily="2" charset="-79"/>
            </a:endParaRPr>
          </a:p>
        </p:txBody>
      </p:sp>
      <p:sp>
        <p:nvSpPr>
          <p:cNvPr id="2" name="TextBox 1"/>
          <p:cNvSpPr txBox="1"/>
          <p:nvPr/>
        </p:nvSpPr>
        <p:spPr>
          <a:xfrm>
            <a:off x="381000" y="622663"/>
            <a:ext cx="3657600" cy="3139321"/>
          </a:xfrm>
          <a:prstGeom prst="rect">
            <a:avLst/>
          </a:prstGeom>
          <a:noFill/>
        </p:spPr>
        <p:txBody>
          <a:bodyPr wrap="square" rtlCol="0">
            <a:spAutoFit/>
          </a:bodyPr>
          <a:lstStyle/>
          <a:p>
            <a:r>
              <a:rPr lang="en-US" dirty="0" smtClean="0">
                <a:latin typeface="Aharoni" panose="02010803020104030203" pitchFamily="2" charset="-79"/>
                <a:cs typeface="Aharoni" panose="02010803020104030203" pitchFamily="2" charset="-79"/>
              </a:rPr>
              <a:t>Start with the Math</a:t>
            </a:r>
          </a:p>
          <a:p>
            <a:endParaRPr lang="en-US" dirty="0"/>
          </a:p>
          <a:p>
            <a:r>
              <a:rPr lang="en-US" dirty="0" smtClean="0"/>
              <a:t>Think about applied scenarios.</a:t>
            </a:r>
          </a:p>
          <a:p>
            <a:endParaRPr lang="en-US" dirty="0"/>
          </a:p>
          <a:p>
            <a:r>
              <a:rPr lang="en-US" dirty="0" smtClean="0"/>
              <a:t>Try to add some “drama.”</a:t>
            </a:r>
          </a:p>
          <a:p>
            <a:endParaRPr lang="en-US" dirty="0"/>
          </a:p>
          <a:p>
            <a:r>
              <a:rPr lang="en-US" dirty="0" smtClean="0"/>
              <a:t>Predict what student Need-to-Knows will be.</a:t>
            </a:r>
          </a:p>
          <a:p>
            <a:endParaRPr lang="en-US" dirty="0"/>
          </a:p>
          <a:p>
            <a:r>
              <a:rPr lang="en-US" dirty="0" smtClean="0"/>
              <a:t>Design the scaffolding and instruction.</a:t>
            </a:r>
          </a:p>
        </p:txBody>
      </p:sp>
      <p:sp>
        <p:nvSpPr>
          <p:cNvPr id="3" name="TextBox 2"/>
          <p:cNvSpPr txBox="1"/>
          <p:nvPr/>
        </p:nvSpPr>
        <p:spPr>
          <a:xfrm>
            <a:off x="381000" y="4736812"/>
            <a:ext cx="3810000" cy="707886"/>
          </a:xfrm>
          <a:prstGeom prst="rect">
            <a:avLst/>
          </a:prstGeom>
          <a:noFill/>
        </p:spPr>
        <p:txBody>
          <a:bodyPr wrap="square" rtlCol="0">
            <a:spAutoFit/>
          </a:bodyPr>
          <a:lstStyle/>
          <a:p>
            <a:r>
              <a:rPr lang="en-US" sz="2000" dirty="0" smtClean="0">
                <a:latin typeface="Aharoni" panose="02010803020104030203" pitchFamily="2" charset="-79"/>
                <a:cs typeface="Aharoni" panose="02010803020104030203" pitchFamily="2" charset="-79"/>
              </a:rPr>
              <a:t>Find and pose problems that are compelling to you.</a:t>
            </a:r>
            <a:endParaRPr lang="en-US" sz="20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6026937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4776"/>
            <a:ext cx="8299102" cy="4162424"/>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962400"/>
            <a:ext cx="3778236" cy="35259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916948"/>
            <a:ext cx="3886200" cy="3141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580445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0"/>
            <a:ext cx="10706100" cy="3886200"/>
          </a:xfrm>
          <a:prstGeom prst="rect">
            <a:avLst/>
          </a:prstGeom>
        </p:spPr>
      </p:pic>
      <p:sp>
        <p:nvSpPr>
          <p:cNvPr id="2" name="Title 1"/>
          <p:cNvSpPr>
            <a:spLocks noGrp="1"/>
          </p:cNvSpPr>
          <p:nvPr>
            <p:ph type="ctrTitle"/>
          </p:nvPr>
        </p:nvSpPr>
        <p:spPr>
          <a:xfrm>
            <a:off x="838200" y="3178175"/>
            <a:ext cx="7772400" cy="1470025"/>
          </a:xfrm>
        </p:spPr>
        <p:txBody>
          <a:bodyPr/>
          <a:lstStyle/>
          <a:p>
            <a:pPr algn="r"/>
            <a:r>
              <a:rPr lang="en-US" dirty="0" smtClean="0">
                <a:latin typeface="Agency FB" panose="020B0503020202020204" pitchFamily="34" charset="0"/>
              </a:rPr>
              <a:t>Setting the Scene: Designing Your Problem-Based Classroom</a:t>
            </a:r>
            <a:endParaRPr lang="en-US" dirty="0">
              <a:latin typeface="Agency FB" panose="020B0503020202020204" pitchFamily="34" charset="0"/>
            </a:endParaRPr>
          </a:p>
        </p:txBody>
      </p:sp>
      <p:sp>
        <p:nvSpPr>
          <p:cNvPr id="3" name="Subtitle 2"/>
          <p:cNvSpPr>
            <a:spLocks noGrp="1"/>
          </p:cNvSpPr>
          <p:nvPr>
            <p:ph type="subTitle" idx="1"/>
          </p:nvPr>
        </p:nvSpPr>
        <p:spPr>
          <a:xfrm>
            <a:off x="1905000" y="4800600"/>
            <a:ext cx="6400800" cy="1752600"/>
          </a:xfrm>
        </p:spPr>
        <p:txBody>
          <a:bodyPr>
            <a:normAutofit fontScale="92500"/>
          </a:bodyPr>
          <a:lstStyle/>
          <a:p>
            <a:pPr algn="r"/>
            <a:r>
              <a:rPr lang="en-US" dirty="0" smtClean="0">
                <a:solidFill>
                  <a:schemeClr val="tx1"/>
                </a:solidFill>
              </a:rPr>
              <a:t>Geoff Krall</a:t>
            </a:r>
          </a:p>
          <a:p>
            <a:pPr algn="r"/>
            <a:r>
              <a:rPr lang="en-US" dirty="0" err="1" smtClean="0">
                <a:solidFill>
                  <a:schemeClr val="tx1"/>
                </a:solidFill>
              </a:rPr>
              <a:t>gkrall@newtechnetwork</a:t>
            </a:r>
            <a:endParaRPr lang="en-US" dirty="0" smtClean="0">
              <a:solidFill>
                <a:schemeClr val="tx1"/>
              </a:solidFill>
            </a:endParaRPr>
          </a:p>
          <a:p>
            <a:pPr algn="r"/>
            <a:r>
              <a:rPr lang="en-US" dirty="0" smtClean="0">
                <a:solidFill>
                  <a:schemeClr val="tx1"/>
                </a:solidFill>
              </a:rPr>
              <a:t>emergentmath.com | @</a:t>
            </a:r>
            <a:r>
              <a:rPr lang="en-US" dirty="0" err="1" smtClean="0">
                <a:solidFill>
                  <a:schemeClr val="tx1"/>
                </a:solidFill>
              </a:rPr>
              <a:t>emergentmath</a:t>
            </a:r>
            <a:endParaRPr lang="en-US" dirty="0">
              <a:solidFill>
                <a:schemeClr val="tx1"/>
              </a:solidFill>
            </a:endParaRPr>
          </a:p>
        </p:txBody>
      </p:sp>
    </p:spTree>
    <p:extLst>
      <p:ext uri="{BB962C8B-B14F-4D97-AF65-F5344CB8AC3E}">
        <p14:creationId xmlns:p14="http://schemas.microsoft.com/office/powerpoint/2010/main" val="34915667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3305</Words>
  <Application>Microsoft Office PowerPoint</Application>
  <PresentationFormat>On-screen Show (4:3)</PresentationFormat>
  <Paragraphs>176</Paragraphs>
  <Slides>21</Slides>
  <Notes>21</Notes>
  <HiddenSlides>0</HiddenSlides>
  <MMClips>3</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Setting the Scene: Designing Your Problem-Based Classroom</vt:lpstr>
      <vt:lpstr>PowerPoint Presentation</vt:lpstr>
      <vt:lpstr>Examining Why: Block Party Protocol</vt:lpstr>
      <vt:lpstr>PowerPoint Presentation</vt:lpstr>
      <vt:lpstr>PowerPoint Presentation</vt:lpstr>
      <vt:lpstr>PowerPoint Presentation</vt:lpstr>
      <vt:lpstr>PowerPoint Presentation</vt:lpstr>
      <vt:lpstr>PowerPoint Presentation</vt:lpstr>
      <vt:lpstr>Examining How: Problem Based Learning</vt:lpstr>
      <vt:lpstr>Our challenge</vt:lpstr>
      <vt:lpstr>Preconditions for success in a Problem Based Classroom</vt:lpstr>
      <vt:lpstr>PowerPoint Presentation</vt:lpstr>
      <vt:lpstr>NCTM’s “Worthwhile Problem Criteria” (a selection)</vt:lpstr>
      <vt:lpstr>PowerPoint Presentation</vt:lpstr>
      <vt:lpstr>PowerPoint Presentation</vt:lpstr>
      <vt:lpstr>PowerPoint Presentation</vt:lpstr>
      <vt:lpstr>What: the tasks &amp; initiating the inquiry</vt:lpstr>
      <vt:lpstr>PowerPoint Presentation</vt:lpstr>
      <vt:lpstr>PowerPoint Presentation</vt:lpstr>
      <vt:lpstr>PowerPoint Presentation</vt:lpstr>
      <vt:lpstr>Setting the Scene: Designing Your Problem-Based Classroom</vt:lpstr>
    </vt:vector>
  </TitlesOfParts>
  <Company>knowledgeworks.org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the Scene: Designing Your Problem-Based Classroom</dc:title>
  <dc:creator>Geoff Krall</dc:creator>
  <cp:lastModifiedBy>Geoff Krall</cp:lastModifiedBy>
  <cp:revision>36</cp:revision>
  <dcterms:created xsi:type="dcterms:W3CDTF">2014-03-25T19:09:35Z</dcterms:created>
  <dcterms:modified xsi:type="dcterms:W3CDTF">2014-04-08T03:43:54Z</dcterms:modified>
</cp:coreProperties>
</file>